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8" r:id="rId27"/>
    <p:sldId id="287" r:id="rId28"/>
    <p:sldId id="289" r:id="rId29"/>
    <p:sldId id="281" r:id="rId30"/>
    <p:sldId id="283" r:id="rId31"/>
    <p:sldId id="290" r:id="rId32"/>
    <p:sldId id="292" r:id="rId33"/>
    <p:sldId id="291"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47674"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978EB5E-A84C-42E6-A43F-71C0B5139B58}" type="datetimeFigureOut">
              <a:rPr lang="en-IN" smtClean="0"/>
              <a:pPr/>
              <a:t>18-03-2018</a:t>
            </a:fld>
            <a:endParaRPr lang="en-IN"/>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56DC0C3-E9C9-4A41-9E6B-B47740979081}"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A2DFE4F-0404-40DD-BB50-B337000D6E94}" type="datetimeFigureOut">
              <a:rPr lang="en-IN" smtClean="0"/>
              <a:pPr/>
              <a:t>18-03-2018</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BBBFECD-941C-4537-BD64-67D8727DD72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BBBFECD-941C-4537-BD64-67D8727DD72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IN" b="1" dirty="0" smtClean="0"/>
              <a:t>Body Functions are physiological functions of body systems (including</a:t>
            </a:r>
          </a:p>
          <a:p>
            <a:pPr>
              <a:buNone/>
            </a:pPr>
            <a:r>
              <a:rPr lang="en-IN" dirty="0" smtClean="0"/>
              <a:t>psychological functions).</a:t>
            </a:r>
          </a:p>
          <a:p>
            <a:pPr>
              <a:buNone/>
            </a:pPr>
            <a:r>
              <a:rPr lang="en-IN" b="1" dirty="0" smtClean="0"/>
              <a:t>Body Structures are anatomical parts of the body such as organs, limbs and</a:t>
            </a:r>
          </a:p>
          <a:p>
            <a:pPr>
              <a:buNone/>
            </a:pPr>
            <a:r>
              <a:rPr lang="en-IN" dirty="0" smtClean="0"/>
              <a:t>their components.</a:t>
            </a:r>
          </a:p>
          <a:p>
            <a:pPr>
              <a:buNone/>
            </a:pPr>
            <a:r>
              <a:rPr lang="en-IN" b="1" dirty="0" smtClean="0"/>
              <a:t>Impairments are problems in body function or structure such as a significant</a:t>
            </a:r>
          </a:p>
          <a:p>
            <a:pPr>
              <a:buNone/>
            </a:pPr>
            <a:r>
              <a:rPr lang="en-IN" dirty="0" smtClean="0"/>
              <a:t>deviation or loss.</a:t>
            </a:r>
          </a:p>
          <a:p>
            <a:pPr>
              <a:buNone/>
            </a:pPr>
            <a:r>
              <a:rPr lang="en-IN" b="1" dirty="0" smtClean="0"/>
              <a:t>Activity is the execution of a task or action by an individual.</a:t>
            </a:r>
          </a:p>
          <a:p>
            <a:pPr>
              <a:buNone/>
            </a:pPr>
            <a:r>
              <a:rPr lang="en-IN" b="1" dirty="0" smtClean="0"/>
              <a:t>Participation is involvement in a life situation.</a:t>
            </a:r>
          </a:p>
          <a:p>
            <a:pPr>
              <a:buNone/>
            </a:pPr>
            <a:r>
              <a:rPr lang="en-IN" b="1" dirty="0" smtClean="0"/>
              <a:t>Activity Limitations are difficulties an individual may have in executing</a:t>
            </a:r>
          </a:p>
          <a:p>
            <a:pPr>
              <a:buNone/>
            </a:pPr>
            <a:r>
              <a:rPr lang="en-IN" dirty="0" smtClean="0"/>
              <a:t>activities.</a:t>
            </a:r>
          </a:p>
          <a:p>
            <a:pPr>
              <a:buNone/>
            </a:pPr>
            <a:r>
              <a:rPr lang="en-IN" b="1" dirty="0" smtClean="0"/>
              <a:t>Participation Restrictions are problems an individual may experience in</a:t>
            </a:r>
          </a:p>
          <a:p>
            <a:pPr>
              <a:buNone/>
            </a:pPr>
            <a:r>
              <a:rPr lang="en-IN" dirty="0" smtClean="0"/>
              <a:t>involvement in life situations.</a:t>
            </a:r>
          </a:p>
          <a:p>
            <a:pPr>
              <a:buNone/>
            </a:pPr>
            <a:r>
              <a:rPr lang="en-IN" b="1" dirty="0" smtClean="0"/>
              <a:t>Environmental Factors make up the physical, </a:t>
            </a:r>
            <a:r>
              <a:rPr lang="en-IN" b="1" dirty="0" err="1" smtClean="0"/>
              <a:t>socal</a:t>
            </a:r>
            <a:r>
              <a:rPr lang="en-IN" b="1" dirty="0" smtClean="0"/>
              <a:t> and attitudinal</a:t>
            </a:r>
          </a:p>
          <a:p>
            <a:pPr>
              <a:buNone/>
            </a:pPr>
            <a:r>
              <a:rPr lang="en-IN" dirty="0" smtClean="0"/>
              <a:t>environment in which people live and conduct their lives..</a:t>
            </a:r>
          </a:p>
        </p:txBody>
      </p:sp>
      <p:sp>
        <p:nvSpPr>
          <p:cNvPr id="4" name="Slide Number Placeholder 3"/>
          <p:cNvSpPr>
            <a:spLocks noGrp="1"/>
          </p:cNvSpPr>
          <p:nvPr>
            <p:ph type="sldNum" sz="quarter" idx="10"/>
          </p:nvPr>
        </p:nvSpPr>
        <p:spPr/>
        <p:txBody>
          <a:bodyPr/>
          <a:lstStyle/>
          <a:p>
            <a:fld id="{2BBBFECD-941C-4537-BD64-67D8727DD729}" type="slidenum">
              <a:rPr lang="en-IN" smtClean="0"/>
              <a:pPr/>
              <a:t>25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IN" sz="1200" b="1" i="0" kern="1200" dirty="0" smtClean="0">
                <a:solidFill>
                  <a:schemeClr val="tx1"/>
                </a:solidFill>
                <a:latin typeface="+mn-lt"/>
                <a:ea typeface="+mn-ea"/>
                <a:cs typeface="+mn-cs"/>
              </a:rPr>
              <a:t>Time required: </a:t>
            </a:r>
            <a:r>
              <a:rPr lang="en-IN" sz="1200" b="0" i="0" kern="1200" dirty="0" smtClean="0">
                <a:solidFill>
                  <a:schemeClr val="tx1"/>
                </a:solidFill>
                <a:latin typeface="+mn-lt"/>
                <a:ea typeface="+mn-ea"/>
                <a:cs typeface="+mn-cs"/>
              </a:rPr>
              <a:t>30 </a:t>
            </a:r>
            <a:r>
              <a:rPr lang="en-IN" sz="1200" b="0" i="0" kern="1200" dirty="0" err="1" smtClean="0">
                <a:solidFill>
                  <a:schemeClr val="tx1"/>
                </a:solidFill>
                <a:latin typeface="+mn-lt"/>
                <a:ea typeface="+mn-ea"/>
                <a:cs typeface="+mn-cs"/>
              </a:rPr>
              <a:t>mins</a:t>
            </a:r>
            <a:endParaRPr lang="en-IN" sz="1200" b="0" i="0" kern="1200" dirty="0" smtClean="0">
              <a:solidFill>
                <a:schemeClr val="tx1"/>
              </a:solidFill>
              <a:latin typeface="+mn-lt"/>
              <a:ea typeface="+mn-ea"/>
              <a:cs typeface="+mn-cs"/>
            </a:endParaRPr>
          </a:p>
          <a:p>
            <a:r>
              <a:rPr lang="en-IN" sz="1200" b="1" i="0" kern="1200" dirty="0" smtClean="0">
                <a:solidFill>
                  <a:schemeClr val="tx1"/>
                </a:solidFill>
                <a:latin typeface="+mn-lt"/>
                <a:ea typeface="+mn-ea"/>
                <a:cs typeface="+mn-cs"/>
              </a:rPr>
              <a:t>Equipment required: </a:t>
            </a:r>
            <a:r>
              <a:rPr lang="en-IN" sz="1200" b="0" i="0" kern="1200" dirty="0" smtClean="0">
                <a:solidFill>
                  <a:schemeClr val="tx1"/>
                </a:solidFill>
                <a:latin typeface="+mn-lt"/>
                <a:ea typeface="+mn-ea"/>
                <a:cs typeface="+mn-cs"/>
              </a:rPr>
              <a:t>paper and pen</a:t>
            </a:r>
          </a:p>
          <a:p>
            <a:r>
              <a:rPr lang="en-IN" sz="1200" b="1" i="0" kern="1200" dirty="0" smtClean="0">
                <a:solidFill>
                  <a:schemeClr val="tx1"/>
                </a:solidFill>
                <a:latin typeface="+mn-lt"/>
                <a:ea typeface="+mn-ea"/>
                <a:cs typeface="+mn-cs"/>
              </a:rPr>
              <a:t>Age range: 14</a:t>
            </a:r>
            <a:r>
              <a:rPr lang="en-IN" sz="1200" b="0" i="0" kern="1200" dirty="0" smtClean="0">
                <a:solidFill>
                  <a:schemeClr val="tx1"/>
                </a:solidFill>
                <a:latin typeface="+mn-lt"/>
                <a:ea typeface="+mn-ea"/>
                <a:cs typeface="+mn-cs"/>
              </a:rPr>
              <a:t>+</a:t>
            </a:r>
          </a:p>
          <a:p>
            <a:r>
              <a:rPr lang="en-IN" sz="1200" b="0" i="1" kern="1200" dirty="0" smtClean="0">
                <a:solidFill>
                  <a:schemeClr val="tx1"/>
                </a:solidFill>
                <a:latin typeface="+mn-lt"/>
                <a:ea typeface="+mn-ea"/>
                <a:cs typeface="+mn-cs"/>
              </a:rPr>
              <a:t>Of all the facilitation games we use, this one allows groups to talk about communication.  In particular conversations can arise about listening, giving clear instructions, and how we know determine what is correct or incorrect.  It is a fun challenge, and can be played more than once to get a group tuned into listening and connecting.  It gives partners an opportunity to talk about their particular communication styles and strategize ways to optimize their communication.</a:t>
            </a:r>
            <a:endParaRPr lang="en-IN" sz="1200" b="0" i="0" kern="1200" dirty="0" smtClean="0">
              <a:solidFill>
                <a:schemeClr val="tx1"/>
              </a:solidFill>
              <a:latin typeface="+mn-lt"/>
              <a:ea typeface="+mn-ea"/>
              <a:cs typeface="+mn-cs"/>
            </a:endParaRPr>
          </a:p>
          <a:p>
            <a:r>
              <a:rPr lang="en-IN" sz="1200" b="0" i="0" kern="1200" dirty="0" smtClean="0">
                <a:solidFill>
                  <a:schemeClr val="tx1"/>
                </a:solidFill>
                <a:latin typeface="+mn-lt"/>
                <a:ea typeface="+mn-ea"/>
                <a:cs typeface="+mn-cs"/>
              </a:rPr>
              <a:t>1) Each person draws a simple picture using basic shapes.</a:t>
            </a:r>
          </a:p>
          <a:p>
            <a:r>
              <a:rPr lang="en-IN" sz="1200" b="0" i="0" kern="1200" dirty="0" smtClean="0">
                <a:solidFill>
                  <a:schemeClr val="tx1"/>
                </a:solidFill>
                <a:latin typeface="+mn-lt"/>
                <a:ea typeface="+mn-ea"/>
                <a:cs typeface="+mn-cs"/>
              </a:rPr>
              <a:t>2) Choose partners and sit back to back. Decide who will be partner (A) and partner (B).</a:t>
            </a:r>
          </a:p>
          <a:p>
            <a:r>
              <a:rPr lang="en-IN" sz="1200" b="0" i="0" kern="1200" dirty="0" smtClean="0">
                <a:solidFill>
                  <a:schemeClr val="tx1"/>
                </a:solidFill>
                <a:latin typeface="+mn-lt"/>
                <a:ea typeface="+mn-ea"/>
                <a:cs typeface="+mn-cs"/>
              </a:rPr>
              <a:t>3) Partner (A) will give partner (B) instructions on how to recreate (A)’s drawing.</a:t>
            </a:r>
          </a:p>
          <a:p>
            <a:r>
              <a:rPr lang="en-IN" sz="1200" b="0" i="0" kern="1200" dirty="0" smtClean="0">
                <a:solidFill>
                  <a:schemeClr val="tx1"/>
                </a:solidFill>
                <a:latin typeface="+mn-lt"/>
                <a:ea typeface="+mn-ea"/>
                <a:cs typeface="+mn-cs"/>
              </a:rPr>
              <a:t>4) Compare the drawings.</a:t>
            </a:r>
          </a:p>
          <a:p>
            <a:r>
              <a:rPr lang="en-IN" sz="1200" b="0" i="0" kern="1200" dirty="0" smtClean="0">
                <a:solidFill>
                  <a:schemeClr val="tx1"/>
                </a:solidFill>
                <a:latin typeface="+mn-lt"/>
                <a:ea typeface="+mn-ea"/>
                <a:cs typeface="+mn-cs"/>
              </a:rPr>
              <a:t>5) Switch partners. Now partner (B) gives instructions to have partner (A) recreate their drawing.</a:t>
            </a:r>
          </a:p>
          <a:p>
            <a:r>
              <a:rPr lang="en-IN" sz="1200" b="0" i="0" kern="1200" dirty="0" smtClean="0">
                <a:solidFill>
                  <a:schemeClr val="tx1"/>
                </a:solidFill>
                <a:latin typeface="+mn-lt"/>
                <a:ea typeface="+mn-ea"/>
                <a:cs typeface="+mn-cs"/>
              </a:rPr>
              <a:t>6) Compare the drawings.</a:t>
            </a:r>
          </a:p>
          <a:p>
            <a:r>
              <a:rPr lang="en-IN" sz="1200" b="0" i="0" kern="1200" dirty="0" smtClean="0">
                <a:solidFill>
                  <a:schemeClr val="tx1"/>
                </a:solidFill>
                <a:latin typeface="+mn-lt"/>
                <a:ea typeface="+mn-ea"/>
                <a:cs typeface="+mn-cs"/>
              </a:rPr>
              <a:t>7) Discuss the process and results between partners.</a:t>
            </a:r>
          </a:p>
          <a:p>
            <a:r>
              <a:rPr lang="en-IN" sz="1200" b="0" i="0" kern="1200" dirty="0" smtClean="0">
                <a:solidFill>
                  <a:schemeClr val="tx1"/>
                </a:solidFill>
                <a:latin typeface="+mn-lt"/>
                <a:ea typeface="+mn-ea"/>
                <a:cs typeface="+mn-cs"/>
              </a:rPr>
              <a:t>8) Facilitate a group discussion about what happened for each group, and what can be learned about communication and giving instructions.</a:t>
            </a:r>
          </a:p>
          <a:p>
            <a:endParaRPr lang="en-IN" dirty="0"/>
          </a:p>
        </p:txBody>
      </p:sp>
      <p:sp>
        <p:nvSpPr>
          <p:cNvPr id="4" name="Slide Number Placeholder 3"/>
          <p:cNvSpPr>
            <a:spLocks noGrp="1"/>
          </p:cNvSpPr>
          <p:nvPr>
            <p:ph type="sldNum" sz="quarter" idx="10"/>
          </p:nvPr>
        </p:nvSpPr>
        <p:spPr/>
        <p:txBody>
          <a:bodyPr/>
          <a:lstStyle/>
          <a:p>
            <a:fld id="{2BBBFECD-941C-4537-BD64-67D8727DD729}" type="slidenum">
              <a:rPr lang="en-IN" smtClean="0"/>
              <a:pPr/>
              <a:t>26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IN" sz="1200" b="1" kern="1200" dirty="0" smtClean="0">
                <a:solidFill>
                  <a:schemeClr val="tx1"/>
                </a:solidFill>
                <a:latin typeface="+mn-lt"/>
                <a:ea typeface="+mn-ea"/>
                <a:cs typeface="+mn-cs"/>
              </a:rPr>
              <a:t>Opening Activity</a:t>
            </a:r>
            <a:endParaRPr lang="en-IN" sz="1200" kern="1200" dirty="0" smtClean="0">
              <a:solidFill>
                <a:schemeClr val="tx1"/>
              </a:solidFill>
              <a:latin typeface="+mn-lt"/>
              <a:ea typeface="+mn-ea"/>
              <a:cs typeface="+mn-cs"/>
            </a:endParaRPr>
          </a:p>
          <a:p>
            <a:r>
              <a:rPr lang="en-IN" sz="1200" b="1" kern="1200" dirty="0" smtClean="0">
                <a:solidFill>
                  <a:schemeClr val="tx1"/>
                </a:solidFill>
                <a:latin typeface="+mn-lt"/>
                <a:ea typeface="+mn-ea"/>
                <a:cs typeface="+mn-cs"/>
              </a:rPr>
              <a:t>Contributor: </a:t>
            </a:r>
            <a:r>
              <a:rPr lang="en-IN" sz="1200" kern="1200" dirty="0" smtClean="0">
                <a:solidFill>
                  <a:schemeClr val="tx1"/>
                </a:solidFill>
                <a:latin typeface="+mn-lt"/>
                <a:ea typeface="+mn-ea"/>
                <a:cs typeface="+mn-cs"/>
              </a:rPr>
              <a:t>Eric Mulholland</a:t>
            </a:r>
          </a:p>
          <a:p>
            <a:r>
              <a:rPr lang="en-IN" sz="1200" b="1" kern="1200" dirty="0" smtClean="0">
                <a:solidFill>
                  <a:schemeClr val="tx1"/>
                </a:solidFill>
                <a:latin typeface="+mn-lt"/>
                <a:ea typeface="+mn-ea"/>
                <a:cs typeface="+mn-cs"/>
              </a:rPr>
              <a:t>Time required: </a:t>
            </a:r>
            <a:r>
              <a:rPr lang="en-IN" sz="1200" kern="1200" dirty="0" smtClean="0">
                <a:solidFill>
                  <a:schemeClr val="tx1"/>
                </a:solidFill>
                <a:latin typeface="+mn-lt"/>
                <a:ea typeface="+mn-ea"/>
                <a:cs typeface="+mn-cs"/>
              </a:rPr>
              <a:t>10-15 </a:t>
            </a:r>
            <a:r>
              <a:rPr lang="en-IN" sz="1200" kern="1200" dirty="0" err="1" smtClean="0">
                <a:solidFill>
                  <a:schemeClr val="tx1"/>
                </a:solidFill>
                <a:latin typeface="+mn-lt"/>
                <a:ea typeface="+mn-ea"/>
                <a:cs typeface="+mn-cs"/>
              </a:rPr>
              <a:t>mins</a:t>
            </a:r>
            <a:endParaRPr lang="en-IN" sz="1200" kern="1200" dirty="0" smtClean="0">
              <a:solidFill>
                <a:schemeClr val="tx1"/>
              </a:solidFill>
              <a:latin typeface="+mn-lt"/>
              <a:ea typeface="+mn-ea"/>
              <a:cs typeface="+mn-cs"/>
            </a:endParaRPr>
          </a:p>
          <a:p>
            <a:r>
              <a:rPr lang="en-IN" sz="1200" b="1" kern="1200" dirty="0" smtClean="0">
                <a:solidFill>
                  <a:schemeClr val="tx1"/>
                </a:solidFill>
                <a:latin typeface="+mn-lt"/>
                <a:ea typeface="+mn-ea"/>
                <a:cs typeface="+mn-cs"/>
              </a:rPr>
              <a:t>Equipment required: </a:t>
            </a:r>
            <a:r>
              <a:rPr lang="en-IN" sz="1200" kern="1200" dirty="0" smtClean="0">
                <a:solidFill>
                  <a:schemeClr val="tx1"/>
                </a:solidFill>
                <a:latin typeface="+mn-lt"/>
                <a:ea typeface="+mn-ea"/>
                <a:cs typeface="+mn-cs"/>
              </a:rPr>
              <a:t>none</a:t>
            </a:r>
          </a:p>
          <a:p>
            <a:r>
              <a:rPr lang="en-IN" sz="1200" b="1" kern="1200" dirty="0" smtClean="0">
                <a:solidFill>
                  <a:schemeClr val="tx1"/>
                </a:solidFill>
                <a:latin typeface="+mn-lt"/>
                <a:ea typeface="+mn-ea"/>
                <a:cs typeface="+mn-cs"/>
              </a:rPr>
              <a:t>Age range: </a:t>
            </a:r>
            <a:r>
              <a:rPr lang="en-IN" sz="1200" kern="1200" dirty="0" smtClean="0">
                <a:solidFill>
                  <a:schemeClr val="tx1"/>
                </a:solidFill>
                <a:latin typeface="+mn-lt"/>
                <a:ea typeface="+mn-ea"/>
                <a:cs typeface="+mn-cs"/>
              </a:rPr>
              <a:t>14+</a:t>
            </a:r>
          </a:p>
          <a:p>
            <a:r>
              <a:rPr lang="en-IN" sz="1200" kern="1200" dirty="0" smtClean="0">
                <a:solidFill>
                  <a:schemeClr val="tx1"/>
                </a:solidFill>
                <a:latin typeface="+mn-lt"/>
                <a:ea typeface="+mn-ea"/>
                <a:cs typeface="+mn-cs"/>
              </a:rPr>
              <a:t> </a:t>
            </a:r>
          </a:p>
          <a:p>
            <a:r>
              <a:rPr lang="en-IN" sz="1200" b="1" i="1" kern="1200" dirty="0" smtClean="0">
                <a:solidFill>
                  <a:schemeClr val="tx1"/>
                </a:solidFill>
                <a:latin typeface="+mn-lt"/>
                <a:ea typeface="+mn-ea"/>
                <a:cs typeface="+mn-cs"/>
              </a:rPr>
              <a:t>Purpose: </a:t>
            </a:r>
            <a:r>
              <a:rPr lang="en-IN" sz="1200" i="1" kern="1200" dirty="0" smtClean="0">
                <a:solidFill>
                  <a:schemeClr val="tx1"/>
                </a:solidFill>
                <a:latin typeface="+mn-lt"/>
                <a:ea typeface="+mn-ea"/>
                <a:cs typeface="+mn-cs"/>
              </a:rPr>
              <a:t> To open up the imagination, foster a sense of play, engaging the imagination with physical expression and begin learning how to work privately in public.</a:t>
            </a:r>
            <a:endParaRPr lang="en-IN"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 </a:t>
            </a:r>
          </a:p>
          <a:p>
            <a:r>
              <a:rPr lang="en-IN" sz="1200" kern="1200" dirty="0" smtClean="0">
                <a:solidFill>
                  <a:schemeClr val="tx1"/>
                </a:solidFill>
                <a:latin typeface="+mn-lt"/>
                <a:ea typeface="+mn-ea"/>
                <a:cs typeface="+mn-cs"/>
              </a:rPr>
              <a:t>The class begins milling around a large empty space.  The instructor tells the students to walk in a neutral way, just noticing qualities of the space.  After a minute or so, tell the students to notice the other students in the room.  At this point, tell the class that they are going to take a trip into their imagination.  As they mill about, with the instructors participation, have them imagine a series of ways to move through the space.</a:t>
            </a:r>
          </a:p>
          <a:p>
            <a:r>
              <a:rPr lang="en-IN" sz="1200" kern="1200" dirty="0" smtClean="0">
                <a:solidFill>
                  <a:schemeClr val="tx1"/>
                </a:solidFill>
                <a:latin typeface="+mn-lt"/>
                <a:ea typeface="+mn-ea"/>
                <a:cs typeface="+mn-cs"/>
              </a:rPr>
              <a:t>For example: “You are walking through thick mud….barefoot in the desert…ankle, knee, waist deep in water…swimming under water…floating in outer-space…walking on the moon”.  When coming to an end, have the students gradually re-enter the space by milling about in a neutral way once again until you bring the class to a complete stop.</a:t>
            </a:r>
          </a:p>
          <a:p>
            <a:r>
              <a:rPr lang="en-IN" sz="1200" kern="1200" dirty="0" smtClean="0">
                <a:solidFill>
                  <a:schemeClr val="tx1"/>
                </a:solidFill>
                <a:latin typeface="+mn-lt"/>
                <a:ea typeface="+mn-ea"/>
                <a:cs typeface="+mn-cs"/>
              </a:rPr>
              <a:t>Facilitation Tips:  Make sure the students do this activity in silence with no talking, each one entering into their own imagination.  The playing space can be outlined to create a sense of containment but be sure it is large enough for the students to move freely.  Give continuous reminders that this is an activity for students to do in a group but to allow others to have their own private experience.</a:t>
            </a:r>
          </a:p>
          <a:p>
            <a:endParaRPr lang="en-IN" dirty="0"/>
          </a:p>
        </p:txBody>
      </p:sp>
      <p:sp>
        <p:nvSpPr>
          <p:cNvPr id="4" name="Slide Number Placeholder 3"/>
          <p:cNvSpPr>
            <a:spLocks noGrp="1"/>
          </p:cNvSpPr>
          <p:nvPr>
            <p:ph type="sldNum" sz="quarter" idx="10"/>
          </p:nvPr>
        </p:nvSpPr>
        <p:spPr/>
        <p:txBody>
          <a:bodyPr/>
          <a:lstStyle/>
          <a:p>
            <a:fld id="{2BBBFECD-941C-4537-BD64-67D8727DD729}" type="slidenum">
              <a:rPr lang="en-IN" smtClean="0"/>
              <a:pPr/>
              <a:t>27</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u="none" strike="noStrike" kern="1200" dirty="0" smtClean="0">
                <a:solidFill>
                  <a:schemeClr val="tx1"/>
                </a:solidFill>
                <a:latin typeface="+mn-lt"/>
                <a:ea typeface="+mn-ea"/>
                <a:cs typeface="+mn-cs"/>
              </a:rPr>
              <a:t>Workshop Games: Sound Walk</a:t>
            </a:r>
          </a:p>
          <a:p>
            <a:endParaRPr lang="en-IN" sz="1200" b="0" i="0" kern="1200" dirty="0" smtClean="0">
              <a:solidFill>
                <a:schemeClr val="tx1"/>
              </a:solidFill>
              <a:latin typeface="+mn-lt"/>
              <a:ea typeface="+mn-ea"/>
              <a:cs typeface="+mn-cs"/>
            </a:endParaRPr>
          </a:p>
          <a:p>
            <a:r>
              <a:rPr lang="en-IN" sz="1200" b="0" i="0" kern="1200" dirty="0" smtClean="0">
                <a:solidFill>
                  <a:schemeClr val="tx1"/>
                </a:solidFill>
                <a:latin typeface="+mn-lt"/>
                <a:ea typeface="+mn-ea"/>
                <a:cs typeface="+mn-cs"/>
              </a:rPr>
              <a:t> </a:t>
            </a:r>
          </a:p>
          <a:p>
            <a:r>
              <a:rPr lang="en-IN" sz="1200" b="1" i="0" kern="1200" dirty="0" smtClean="0">
                <a:solidFill>
                  <a:schemeClr val="tx1"/>
                </a:solidFill>
                <a:latin typeface="+mn-lt"/>
                <a:ea typeface="+mn-ea"/>
                <a:cs typeface="+mn-cs"/>
              </a:rPr>
              <a:t>Time required:</a:t>
            </a:r>
            <a:r>
              <a:rPr lang="en-IN" sz="1200" b="0" i="0" kern="1200" dirty="0" smtClean="0">
                <a:solidFill>
                  <a:schemeClr val="tx1"/>
                </a:solidFill>
                <a:latin typeface="+mn-lt"/>
                <a:ea typeface="+mn-ea"/>
                <a:cs typeface="+mn-cs"/>
              </a:rPr>
              <a:t> 30 </a:t>
            </a:r>
            <a:r>
              <a:rPr lang="en-IN" sz="1200" b="0" i="0" kern="1200" dirty="0" err="1" smtClean="0">
                <a:solidFill>
                  <a:schemeClr val="tx1"/>
                </a:solidFill>
                <a:latin typeface="+mn-lt"/>
                <a:ea typeface="+mn-ea"/>
                <a:cs typeface="+mn-cs"/>
              </a:rPr>
              <a:t>mins</a:t>
            </a:r>
            <a:endParaRPr lang="en-IN" sz="1200" b="0" i="0" kern="1200" dirty="0" smtClean="0">
              <a:solidFill>
                <a:schemeClr val="tx1"/>
              </a:solidFill>
              <a:latin typeface="+mn-lt"/>
              <a:ea typeface="+mn-ea"/>
              <a:cs typeface="+mn-cs"/>
            </a:endParaRPr>
          </a:p>
          <a:p>
            <a:r>
              <a:rPr lang="en-IN" sz="1200" b="1" i="0" kern="1200" dirty="0" smtClean="0">
                <a:solidFill>
                  <a:schemeClr val="tx1"/>
                </a:solidFill>
                <a:latin typeface="+mn-lt"/>
                <a:ea typeface="+mn-ea"/>
                <a:cs typeface="+mn-cs"/>
              </a:rPr>
              <a:t>Equipment required:</a:t>
            </a:r>
            <a:r>
              <a:rPr lang="en-IN" sz="1200" b="0" i="0" kern="1200" dirty="0" smtClean="0">
                <a:solidFill>
                  <a:schemeClr val="tx1"/>
                </a:solidFill>
                <a:latin typeface="+mn-lt"/>
                <a:ea typeface="+mn-ea"/>
                <a:cs typeface="+mn-cs"/>
              </a:rPr>
              <a:t> a place where youth can safely sit outdoors</a:t>
            </a:r>
          </a:p>
          <a:p>
            <a:r>
              <a:rPr lang="en-IN" sz="1200" b="1" i="0" kern="1200" dirty="0" smtClean="0">
                <a:solidFill>
                  <a:schemeClr val="tx1"/>
                </a:solidFill>
                <a:latin typeface="+mn-lt"/>
                <a:ea typeface="+mn-ea"/>
                <a:cs typeface="+mn-cs"/>
              </a:rPr>
              <a:t>Ideal group size: </a:t>
            </a:r>
            <a:r>
              <a:rPr lang="en-IN" sz="1200" b="0" i="0" kern="1200" dirty="0" smtClean="0">
                <a:solidFill>
                  <a:schemeClr val="tx1"/>
                </a:solidFill>
                <a:latin typeface="+mn-lt"/>
                <a:ea typeface="+mn-ea"/>
                <a:cs typeface="+mn-cs"/>
              </a:rPr>
              <a:t>5-15</a:t>
            </a:r>
          </a:p>
          <a:p>
            <a:r>
              <a:rPr lang="en-IN" sz="1200" b="1" i="0" kern="1200" dirty="0" smtClean="0">
                <a:solidFill>
                  <a:schemeClr val="tx1"/>
                </a:solidFill>
                <a:latin typeface="+mn-lt"/>
                <a:ea typeface="+mn-ea"/>
                <a:cs typeface="+mn-cs"/>
              </a:rPr>
              <a:t>Age range: </a:t>
            </a:r>
            <a:r>
              <a:rPr lang="en-IN" sz="1200" b="0" i="0" kern="1200" dirty="0" smtClean="0">
                <a:solidFill>
                  <a:schemeClr val="tx1"/>
                </a:solidFill>
                <a:latin typeface="+mn-lt"/>
                <a:ea typeface="+mn-ea"/>
                <a:cs typeface="+mn-cs"/>
              </a:rPr>
              <a:t>12+</a:t>
            </a:r>
          </a:p>
          <a:p>
            <a:r>
              <a:rPr lang="en-IN" sz="1200" b="0" i="1" kern="1200" dirty="0" smtClean="0">
                <a:solidFill>
                  <a:schemeClr val="tx1"/>
                </a:solidFill>
                <a:latin typeface="+mn-lt"/>
                <a:ea typeface="+mn-ea"/>
                <a:cs typeface="+mn-cs"/>
              </a:rPr>
              <a:t>This is a meditative listening activity that leads to a fun and silly sound circle. It helps the group tune into their sense of place, and helps build focus and awareness.</a:t>
            </a:r>
            <a:endParaRPr lang="en-IN" sz="1200" b="0" i="0" kern="1200" dirty="0" smtClean="0">
              <a:solidFill>
                <a:schemeClr val="tx1"/>
              </a:solidFill>
              <a:latin typeface="+mn-lt"/>
              <a:ea typeface="+mn-ea"/>
              <a:cs typeface="+mn-cs"/>
            </a:endParaRPr>
          </a:p>
          <a:p>
            <a:r>
              <a:rPr lang="en-IN" sz="1200" b="0" i="0" kern="1200" dirty="0" smtClean="0">
                <a:solidFill>
                  <a:schemeClr val="tx1"/>
                </a:solidFill>
                <a:latin typeface="+mn-lt"/>
                <a:ea typeface="+mn-ea"/>
                <a:cs typeface="+mn-cs"/>
              </a:rPr>
              <a:t>1) Each person finds a spot to sit alone and spends five minutes just listening to the world.  Ask them to listen for “their” sound.  It should be something they can mimic.  It doesn’t have to be exact.  It should be something they can remember.</a:t>
            </a:r>
          </a:p>
          <a:p>
            <a:r>
              <a:rPr lang="en-IN" sz="1200" b="0" i="0" kern="1200" dirty="0" smtClean="0">
                <a:solidFill>
                  <a:schemeClr val="tx1"/>
                </a:solidFill>
                <a:latin typeface="+mn-lt"/>
                <a:ea typeface="+mn-ea"/>
                <a:cs typeface="+mn-cs"/>
              </a:rPr>
              <a:t>2) Make a circle and share the sounds one at a time.  Let each person teach their sound to the group.  The group can try to guess the sound</a:t>
            </a:r>
          </a:p>
          <a:p>
            <a:r>
              <a:rPr lang="en-IN" sz="1200" b="0" i="0" kern="1200" dirty="0" smtClean="0">
                <a:solidFill>
                  <a:schemeClr val="tx1"/>
                </a:solidFill>
                <a:latin typeface="+mn-lt"/>
                <a:ea typeface="+mn-ea"/>
                <a:cs typeface="+mn-cs"/>
              </a:rPr>
              <a:t>3) Begin to walk together on a beat.</a:t>
            </a:r>
          </a:p>
          <a:p>
            <a:r>
              <a:rPr lang="en-IN" sz="1200" b="0" i="0" kern="1200" dirty="0" smtClean="0">
                <a:solidFill>
                  <a:schemeClr val="tx1"/>
                </a:solidFill>
                <a:latin typeface="+mn-lt"/>
                <a:ea typeface="+mn-ea"/>
                <a:cs typeface="+mn-cs"/>
              </a:rPr>
              <a:t>4) Someone to repeat their sound.  Go around the circle, each person adding their sound to the circle.  Encourage people to alter their sound in pitch, volume and duration.  Encourage them to copy each other.  A singe bird sound can become a flock of birds!</a:t>
            </a:r>
          </a:p>
          <a:p>
            <a:r>
              <a:rPr lang="en-IN" sz="1200" b="0" i="0" kern="1200" dirty="0" smtClean="0">
                <a:solidFill>
                  <a:schemeClr val="tx1"/>
                </a:solidFill>
                <a:latin typeface="+mn-lt"/>
                <a:ea typeface="+mn-ea"/>
                <a:cs typeface="+mn-cs"/>
              </a:rPr>
              <a:t>5) Remind the group to keep the beat, keep listening to each other, and to leave enough silence for the music of the world to breathe.</a:t>
            </a:r>
          </a:p>
          <a:p>
            <a:endParaRPr lang="en-IN" dirty="0"/>
          </a:p>
        </p:txBody>
      </p:sp>
      <p:sp>
        <p:nvSpPr>
          <p:cNvPr id="4" name="Slide Number Placeholder 3"/>
          <p:cNvSpPr>
            <a:spLocks noGrp="1"/>
          </p:cNvSpPr>
          <p:nvPr>
            <p:ph type="sldNum" sz="quarter" idx="10"/>
          </p:nvPr>
        </p:nvSpPr>
        <p:spPr/>
        <p:txBody>
          <a:bodyPr/>
          <a:lstStyle/>
          <a:p>
            <a:fld id="{2BBBFECD-941C-4537-BD64-67D8727DD729}" type="slidenum">
              <a:rPr lang="en-IN" smtClean="0"/>
              <a:pPr/>
              <a:t>28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6917C9-790C-4712-882A-CDE872AD72B9}" type="datetime1">
              <a:rPr lang="en-IN" smtClean="0"/>
              <a:pPr/>
              <a:t>18-03-2018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71CBDE-6B24-4E7A-A205-01FDB09F11B8}" type="slidenum">
              <a:rPr lang="en-IN" smtClean="0"/>
              <a:pPr/>
              <a:t>‹#›</a:t>
            </a:fld>
            <a:endParaRPr lang="en-IN"/>
          </a:p>
        </p:txBody>
      </p:sp>
      <p:pic>
        <p:nvPicPr>
          <p:cNvPr id="7"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90A96CE-A6A1-4DB4-B85C-AC9E308D88D1}" type="datetime1">
              <a:rPr lang="en-IN" smtClean="0"/>
              <a:pPr/>
              <a:t>18-03-2018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71CBDE-6B24-4E7A-A205-01FDB09F11B8}" type="slidenum">
              <a:rPr lang="en-IN" smtClean="0"/>
              <a:pPr/>
              <a:t>‹#›</a:t>
            </a:fld>
            <a:endParaRPr lang="en-IN"/>
          </a:p>
        </p:txBody>
      </p:sp>
      <p:pic>
        <p:nvPicPr>
          <p:cNvPr id="7"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F3D613-D59A-41BB-9595-ACF5A02556B5}" type="datetime1">
              <a:rPr lang="en-IN" smtClean="0"/>
              <a:pPr/>
              <a:t>18-03-2018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71CBDE-6B24-4E7A-A205-01FDB09F11B8}" type="slidenum">
              <a:rPr lang="en-IN" smtClean="0"/>
              <a:pPr/>
              <a:t>‹#›</a:t>
            </a:fld>
            <a:endParaRPr lang="en-IN"/>
          </a:p>
        </p:txBody>
      </p:sp>
      <p:pic>
        <p:nvPicPr>
          <p:cNvPr id="7"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4E7318-E702-4108-999D-B6D727049495}" type="datetime1">
              <a:rPr lang="en-IN" smtClean="0"/>
              <a:pPr/>
              <a:t>18-03-2018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71CBDE-6B24-4E7A-A205-01FDB09F11B8}" type="slidenum">
              <a:rPr lang="en-IN" smtClean="0"/>
              <a:pPr/>
              <a:t>‹#›</a:t>
            </a:fld>
            <a:endParaRPr lang="en-IN"/>
          </a:p>
        </p:txBody>
      </p:sp>
      <p:pic>
        <p:nvPicPr>
          <p:cNvPr id="1026"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F1E53-77C6-4FCB-9570-7F05723C3F3A}" type="datetime1">
              <a:rPr lang="en-IN" smtClean="0"/>
              <a:pPr/>
              <a:t>18-03-2018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71CBDE-6B24-4E7A-A205-01FDB09F11B8}" type="slidenum">
              <a:rPr lang="en-IN" smtClean="0"/>
              <a:pPr/>
              <a:t>‹#›</a:t>
            </a:fld>
            <a:endParaRPr lang="en-IN"/>
          </a:p>
        </p:txBody>
      </p:sp>
      <p:pic>
        <p:nvPicPr>
          <p:cNvPr id="7"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F8CF896-BA90-4F48-AF66-F3946278DCB6}" type="datetime1">
              <a:rPr lang="en-IN" smtClean="0"/>
              <a:pPr/>
              <a:t>18-03-2018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71CBDE-6B24-4E7A-A205-01FDB09F11B8}" type="slidenum">
              <a:rPr lang="en-IN" smtClean="0"/>
              <a:pPr/>
              <a:t>‹#›</a:t>
            </a:fld>
            <a:endParaRPr lang="en-IN"/>
          </a:p>
        </p:txBody>
      </p:sp>
      <p:pic>
        <p:nvPicPr>
          <p:cNvPr id="8"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CAFB2C5-E3BF-4769-8C02-0D0904913FFA}" type="datetime1">
              <a:rPr lang="en-IN" smtClean="0"/>
              <a:pPr/>
              <a:t>18-03-2018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271CBDE-6B24-4E7A-A205-01FDB09F11B8}" type="slidenum">
              <a:rPr lang="en-IN" smtClean="0"/>
              <a:pPr/>
              <a:t>‹#›</a:t>
            </a:fld>
            <a:endParaRPr lang="en-IN"/>
          </a:p>
        </p:txBody>
      </p:sp>
      <p:pic>
        <p:nvPicPr>
          <p:cNvPr id="10"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4240F56-99C4-430E-914D-F8EBFBF28732}" type="datetime1">
              <a:rPr lang="en-IN" smtClean="0"/>
              <a:pPr/>
              <a:t>18-03-2018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271CBDE-6B24-4E7A-A205-01FDB09F11B8}" type="slidenum">
              <a:rPr lang="en-IN" smtClean="0"/>
              <a:pPr/>
              <a:t>‹#›</a:t>
            </a:fld>
            <a:endParaRPr lang="en-IN"/>
          </a:p>
        </p:txBody>
      </p:sp>
      <p:pic>
        <p:nvPicPr>
          <p:cNvPr id="6"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57DC3-CFF9-4F45-BEB9-C07ED49456F6}" type="datetime1">
              <a:rPr lang="en-IN" smtClean="0"/>
              <a:pPr/>
              <a:t>18-03-2018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271CBDE-6B24-4E7A-A205-01FDB09F11B8}" type="slidenum">
              <a:rPr lang="en-IN" smtClean="0"/>
              <a:pPr/>
              <a:t>‹#›</a:t>
            </a:fld>
            <a:endParaRPr lang="en-IN"/>
          </a:p>
        </p:txBody>
      </p:sp>
      <p:pic>
        <p:nvPicPr>
          <p:cNvPr id="5"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64043-9526-48A9-8B17-D674199715C1}" type="datetime1">
              <a:rPr lang="en-IN" smtClean="0"/>
              <a:pPr/>
              <a:t>18-03-2018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71CBDE-6B24-4E7A-A205-01FDB09F11B8}" type="slidenum">
              <a:rPr lang="en-IN" smtClean="0"/>
              <a:pPr/>
              <a:t>‹#›</a:t>
            </a:fld>
            <a:endParaRPr lang="en-IN"/>
          </a:p>
        </p:txBody>
      </p:sp>
      <p:pic>
        <p:nvPicPr>
          <p:cNvPr id="8"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0D7B5-69AA-478E-9D81-013FBC19E533}" type="datetime1">
              <a:rPr lang="en-IN" smtClean="0"/>
              <a:pPr/>
              <a:t>18-03-2018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71CBDE-6B24-4E7A-A205-01FDB09F11B8}" type="slidenum">
              <a:rPr lang="en-IN" smtClean="0"/>
              <a:pPr/>
              <a:t>‹#›</a:t>
            </a:fld>
            <a:endParaRPr lang="en-IN"/>
          </a:p>
        </p:txBody>
      </p:sp>
      <p:pic>
        <p:nvPicPr>
          <p:cNvPr id="8" name="Picture 2" descr="D:\Pics_for_website\events\LOGOS\logo_web.png"/>
          <p:cNvPicPr>
            <a:picLocks noChangeAspect="1" noChangeArrowheads="1"/>
          </p:cNvPicPr>
          <p:nvPr userDrawn="1"/>
        </p:nvPicPr>
        <p:blipFill>
          <a:blip r:embed="rId2" cstate="print"/>
          <a:srcRect/>
          <a:stretch>
            <a:fillRect/>
          </a:stretch>
        </p:blipFill>
        <p:spPr bwMode="auto">
          <a:xfrm>
            <a:off x="4139952" y="6137386"/>
            <a:ext cx="864443" cy="720614"/>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6036F-CEA8-49F9-84F4-6C623B90F19E}" type="datetime1">
              <a:rPr lang="en-IN" smtClean="0"/>
              <a:pPr/>
              <a:t>18-03-2018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1CBDE-6B24-4E7A-A205-01FDB09F11B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Disabilities under RPD Bill 2016 and its understanding </a:t>
            </a:r>
            <a:endParaRPr lang="en-IN" b="1" dirty="0"/>
          </a:p>
        </p:txBody>
      </p:sp>
      <p:sp>
        <p:nvSpPr>
          <p:cNvPr id="3" name="Subtitle 2"/>
          <p:cNvSpPr>
            <a:spLocks noGrp="1"/>
          </p:cNvSpPr>
          <p:nvPr>
            <p:ph type="subTitle" idx="1"/>
          </p:nvPr>
        </p:nvSpPr>
        <p:spPr/>
        <p:txBody>
          <a:bodyPr/>
          <a:lstStyle/>
          <a:p>
            <a:r>
              <a:rPr lang="en-US" dirty="0" smtClean="0"/>
              <a:t>Dr. Alok Kumar “Bhuwan”</a:t>
            </a:r>
          </a:p>
          <a:p>
            <a:r>
              <a:rPr lang="en-US" dirty="0" smtClean="0"/>
              <a:t>Manovikas, Delhi</a:t>
            </a:r>
            <a:endParaRPr lang="en-IN" dirty="0"/>
          </a:p>
        </p:txBody>
      </p:sp>
      <p:sp>
        <p:nvSpPr>
          <p:cNvPr id="5" name="Slide Number Placeholder 4"/>
          <p:cNvSpPr>
            <a:spLocks noGrp="1"/>
          </p:cNvSpPr>
          <p:nvPr>
            <p:ph type="sldNum" sz="quarter" idx="12"/>
          </p:nvPr>
        </p:nvSpPr>
        <p:spPr/>
        <p:txBody>
          <a:bodyPr/>
          <a:lstStyle/>
          <a:p>
            <a:fld id="{C271CBDE-6B24-4E7A-A205-01FDB09F11B8}" type="slidenum">
              <a:rPr lang="en-IN" smtClean="0"/>
              <a:pPr/>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r>
              <a:rPr lang="en-IN" dirty="0"/>
              <a:t>Low vision</a:t>
            </a:r>
            <a:br>
              <a:rPr lang="en-IN" dirty="0"/>
            </a:br>
            <a:r>
              <a:rPr lang="en-IN" dirty="0" smtClean="0"/>
              <a:t>Blindness</a:t>
            </a:r>
            <a:endParaRPr lang="en-IN" dirty="0"/>
          </a:p>
        </p:txBody>
      </p:sp>
      <p:pic>
        <p:nvPicPr>
          <p:cNvPr id="4" name="Content Placeholder 3" descr="vision aquity.png"/>
          <p:cNvPicPr>
            <a:picLocks noGrp="1" noChangeAspect="1"/>
          </p:cNvPicPr>
          <p:nvPr>
            <p:ph idx="1"/>
          </p:nvPr>
        </p:nvPicPr>
        <p:blipFill>
          <a:blip r:embed="rId2" cstate="print"/>
          <a:stretch>
            <a:fillRect/>
          </a:stretch>
        </p:blipFill>
        <p:spPr>
          <a:xfrm>
            <a:off x="539552" y="1988840"/>
            <a:ext cx="8384339" cy="3384376"/>
          </a:xfrm>
        </p:spPr>
      </p:pic>
      <p:sp>
        <p:nvSpPr>
          <p:cNvPr id="5" name="Slide Number Placeholder 4"/>
          <p:cNvSpPr>
            <a:spLocks noGrp="1"/>
          </p:cNvSpPr>
          <p:nvPr>
            <p:ph type="sldNum" sz="quarter" idx="12"/>
          </p:nvPr>
        </p:nvSpPr>
        <p:spPr/>
        <p:txBody>
          <a:bodyPr/>
          <a:lstStyle/>
          <a:p>
            <a:fld id="{C271CBDE-6B24-4E7A-A205-01FDB09F11B8}"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r>
              <a:rPr lang="en-IN" dirty="0"/>
              <a:t>Deaf</a:t>
            </a:r>
            <a:br>
              <a:rPr lang="en-IN" dirty="0"/>
            </a:br>
            <a:r>
              <a:rPr lang="en-IN" dirty="0"/>
              <a:t>Hard of </a:t>
            </a:r>
            <a:r>
              <a:rPr lang="en-IN" dirty="0" smtClean="0"/>
              <a:t>Hearing</a:t>
            </a:r>
            <a:endParaRPr lang="en-IN" dirty="0"/>
          </a:p>
        </p:txBody>
      </p:sp>
      <p:pic>
        <p:nvPicPr>
          <p:cNvPr id="4" name="Content Placeholder 3" descr="deaf.png"/>
          <p:cNvPicPr>
            <a:picLocks noGrp="1" noChangeAspect="1"/>
          </p:cNvPicPr>
          <p:nvPr>
            <p:ph idx="1"/>
          </p:nvPr>
        </p:nvPicPr>
        <p:blipFill>
          <a:blip r:embed="rId2" cstate="print"/>
          <a:stretch>
            <a:fillRect/>
          </a:stretch>
        </p:blipFill>
        <p:spPr>
          <a:xfrm>
            <a:off x="611560" y="2132856"/>
            <a:ext cx="7874172" cy="2448272"/>
          </a:xfrm>
        </p:spPr>
      </p:pic>
      <p:sp>
        <p:nvSpPr>
          <p:cNvPr id="5" name="Slide Number Placeholder 4"/>
          <p:cNvSpPr>
            <a:spLocks noGrp="1"/>
          </p:cNvSpPr>
          <p:nvPr>
            <p:ph type="sldNum" sz="quarter" idx="12"/>
          </p:nvPr>
        </p:nvSpPr>
        <p:spPr/>
        <p:txBody>
          <a:bodyPr/>
          <a:lstStyle/>
          <a:p>
            <a:fld id="{C271CBDE-6B24-4E7A-A205-01FDB09F11B8}"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Speech and Language </a:t>
            </a:r>
            <a:r>
              <a:rPr lang="en-IN" dirty="0" smtClean="0"/>
              <a:t>disability</a:t>
            </a:r>
            <a:endParaRPr lang="en-IN" dirty="0"/>
          </a:p>
        </p:txBody>
      </p:sp>
      <p:pic>
        <p:nvPicPr>
          <p:cNvPr id="4" name="Content Placeholder 3" descr="speech.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1210144" y="1489974"/>
            <a:ext cx="6530208" cy="4891353"/>
          </a:xfrm>
        </p:spPr>
      </p:pic>
      <p:sp>
        <p:nvSpPr>
          <p:cNvPr id="5" name="Slide Number Placeholder 4"/>
          <p:cNvSpPr>
            <a:spLocks noGrp="1"/>
          </p:cNvSpPr>
          <p:nvPr>
            <p:ph type="sldNum" sz="quarter" idx="12"/>
          </p:nvPr>
        </p:nvSpPr>
        <p:spPr/>
        <p:txBody>
          <a:bodyPr/>
          <a:lstStyle/>
          <a:p>
            <a:fld id="{C271CBDE-6B24-4E7A-A205-01FDB09F11B8}"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Intellectual </a:t>
            </a:r>
            <a:r>
              <a:rPr lang="en-IN" dirty="0" smtClean="0"/>
              <a:t>Disability</a:t>
            </a:r>
            <a:endParaRPr lang="en-IN" dirty="0"/>
          </a:p>
        </p:txBody>
      </p:sp>
      <p:pic>
        <p:nvPicPr>
          <p:cNvPr id="4" name="Content Placeholder 3" descr="ID.jpg"/>
          <p:cNvPicPr>
            <a:picLocks noGrp="1" noChangeAspect="1"/>
          </p:cNvPicPr>
          <p:nvPr>
            <p:ph idx="1"/>
          </p:nvPr>
        </p:nvPicPr>
        <p:blipFill>
          <a:blip r:embed="rId2" cstate="print"/>
          <a:srcRect b="7548"/>
          <a:stretch>
            <a:fillRect/>
          </a:stretch>
        </p:blipFill>
        <p:spPr>
          <a:xfrm>
            <a:off x="1403648" y="1412776"/>
            <a:ext cx="6237848" cy="4325242"/>
          </a:xfrm>
        </p:spPr>
      </p:pic>
      <p:sp>
        <p:nvSpPr>
          <p:cNvPr id="5" name="Slide Number Placeholder 4"/>
          <p:cNvSpPr>
            <a:spLocks noGrp="1"/>
          </p:cNvSpPr>
          <p:nvPr>
            <p:ph type="sldNum" sz="quarter" idx="12"/>
          </p:nvPr>
        </p:nvSpPr>
        <p:spPr/>
        <p:txBody>
          <a:bodyPr/>
          <a:lstStyle/>
          <a:p>
            <a:fld id="{C271CBDE-6B24-4E7A-A205-01FDB09F11B8}"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Specific Learning </a:t>
            </a:r>
            <a:r>
              <a:rPr lang="en-IN" dirty="0" smtClean="0"/>
              <a:t>Disability</a:t>
            </a:r>
            <a:endParaRPr lang="en-IN" dirty="0"/>
          </a:p>
        </p:txBody>
      </p:sp>
      <p:pic>
        <p:nvPicPr>
          <p:cNvPr id="4" name="Content Placeholder 3" descr="spld.png"/>
          <p:cNvPicPr>
            <a:picLocks noGrp="1" noChangeAspect="1"/>
          </p:cNvPicPr>
          <p:nvPr>
            <p:ph idx="1"/>
          </p:nvPr>
        </p:nvPicPr>
        <p:blipFill>
          <a:blip r:embed="rId2" cstate="print"/>
          <a:stretch>
            <a:fillRect/>
          </a:stretch>
        </p:blipFill>
        <p:spPr>
          <a:xfrm>
            <a:off x="611560" y="1340768"/>
            <a:ext cx="8064896" cy="5256584"/>
          </a:xfrm>
        </p:spPr>
      </p:pic>
      <p:sp>
        <p:nvSpPr>
          <p:cNvPr id="5" name="Slide Number Placeholder 4"/>
          <p:cNvSpPr>
            <a:spLocks noGrp="1"/>
          </p:cNvSpPr>
          <p:nvPr>
            <p:ph type="sldNum" sz="quarter" idx="12"/>
          </p:nvPr>
        </p:nvSpPr>
        <p:spPr/>
        <p:txBody>
          <a:bodyPr/>
          <a:lstStyle/>
          <a:p>
            <a:fld id="{C271CBDE-6B24-4E7A-A205-01FDB09F11B8}" type="slidenum">
              <a:rPr lang="en-IN" smtClean="0"/>
              <a:pPr/>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Autism Spectrum </a:t>
            </a:r>
            <a:r>
              <a:rPr lang="en-IN" dirty="0" smtClean="0"/>
              <a:t>Disorder</a:t>
            </a:r>
            <a:endParaRPr lang="en-IN" dirty="0"/>
          </a:p>
        </p:txBody>
      </p:sp>
      <p:pic>
        <p:nvPicPr>
          <p:cNvPr id="4" name="Content Placeholder 3" descr="autistic-disorder-center.jpg"/>
          <p:cNvPicPr>
            <a:picLocks noGrp="1" noChangeAspect="1"/>
          </p:cNvPicPr>
          <p:nvPr>
            <p:ph idx="1"/>
          </p:nvPr>
        </p:nvPicPr>
        <p:blipFill>
          <a:blip r:embed="rId2" cstate="print"/>
          <a:stretch>
            <a:fillRect/>
          </a:stretch>
        </p:blipFill>
        <p:spPr>
          <a:xfrm>
            <a:off x="2699792" y="1340769"/>
            <a:ext cx="3310493" cy="4680520"/>
          </a:xfrm>
        </p:spPr>
      </p:pic>
      <p:sp>
        <p:nvSpPr>
          <p:cNvPr id="5" name="Slide Number Placeholder 4"/>
          <p:cNvSpPr>
            <a:spLocks noGrp="1"/>
          </p:cNvSpPr>
          <p:nvPr>
            <p:ph type="sldNum" sz="quarter" idx="12"/>
          </p:nvPr>
        </p:nvSpPr>
        <p:spPr/>
        <p:txBody>
          <a:bodyPr/>
          <a:lstStyle/>
          <a:p>
            <a:fld id="{C271CBDE-6B24-4E7A-A205-01FDB09F11B8}"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Mental </a:t>
            </a:r>
            <a:r>
              <a:rPr lang="en-IN" dirty="0" smtClean="0"/>
              <a:t>illness</a:t>
            </a:r>
            <a:endParaRPr lang="en-IN" dirty="0"/>
          </a:p>
        </p:txBody>
      </p:sp>
      <p:pic>
        <p:nvPicPr>
          <p:cNvPr id="4" name="Content Placeholder 3" descr="home_southeast_asia.jpg"/>
          <p:cNvPicPr>
            <a:picLocks noGrp="1" noChangeAspect="1"/>
          </p:cNvPicPr>
          <p:nvPr>
            <p:ph idx="1"/>
          </p:nvPr>
        </p:nvPicPr>
        <p:blipFill>
          <a:blip r:embed="rId2" cstate="print"/>
          <a:srcRect t="27679"/>
          <a:stretch>
            <a:fillRect/>
          </a:stretch>
        </p:blipFill>
        <p:spPr>
          <a:xfrm>
            <a:off x="2123728" y="1268761"/>
            <a:ext cx="4530465" cy="4680520"/>
          </a:xfrm>
        </p:spPr>
      </p:pic>
      <p:sp>
        <p:nvSpPr>
          <p:cNvPr id="5" name="Slide Number Placeholder 4"/>
          <p:cNvSpPr>
            <a:spLocks noGrp="1"/>
          </p:cNvSpPr>
          <p:nvPr>
            <p:ph type="sldNum" sz="quarter" idx="12"/>
          </p:nvPr>
        </p:nvSpPr>
        <p:spPr/>
        <p:txBody>
          <a:bodyPr/>
          <a:lstStyle/>
          <a:p>
            <a:fld id="{C271CBDE-6B24-4E7A-A205-01FDB09F11B8}"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Chronic Neurological </a:t>
            </a:r>
            <a:r>
              <a:rPr lang="en-IN" dirty="0" smtClean="0"/>
              <a:t>Conditions</a:t>
            </a:r>
            <a:endParaRPr lang="en-IN" dirty="0"/>
          </a:p>
        </p:txBody>
      </p:sp>
      <p:pic>
        <p:nvPicPr>
          <p:cNvPr id="4" name="Content Placeholder 3" descr="neurological-disorders-2-638.jpg"/>
          <p:cNvPicPr>
            <a:picLocks noGrp="1" noChangeAspect="1"/>
          </p:cNvPicPr>
          <p:nvPr>
            <p:ph idx="1"/>
          </p:nvPr>
        </p:nvPicPr>
        <p:blipFill>
          <a:blip r:embed="rId2" cstate="print"/>
          <a:srcRect b="14825"/>
          <a:stretch>
            <a:fillRect/>
          </a:stretch>
        </p:blipFill>
        <p:spPr>
          <a:xfrm>
            <a:off x="1043608" y="1214122"/>
            <a:ext cx="7517316" cy="4807166"/>
          </a:xfrm>
        </p:spPr>
      </p:pic>
      <p:sp>
        <p:nvSpPr>
          <p:cNvPr id="5" name="Slide Number Placeholder 4"/>
          <p:cNvSpPr>
            <a:spLocks noGrp="1"/>
          </p:cNvSpPr>
          <p:nvPr>
            <p:ph type="sldNum" sz="quarter" idx="12"/>
          </p:nvPr>
        </p:nvSpPr>
        <p:spPr/>
        <p:txBody>
          <a:bodyPr/>
          <a:lstStyle/>
          <a:p>
            <a:fld id="{C271CBDE-6B24-4E7A-A205-01FDB09F11B8}"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Multiple </a:t>
            </a:r>
            <a:r>
              <a:rPr lang="en-IN" dirty="0" smtClean="0"/>
              <a:t>sclerosis</a:t>
            </a:r>
            <a:endParaRPr lang="en-IN" dirty="0"/>
          </a:p>
        </p:txBody>
      </p:sp>
      <p:pic>
        <p:nvPicPr>
          <p:cNvPr id="4" name="Content Placeholder 3" descr="mcdc7_multiple_sclerosis_myelin_damage_nervous_system-8col.jpg"/>
          <p:cNvPicPr>
            <a:picLocks noGrp="1" noChangeAspect="1"/>
          </p:cNvPicPr>
          <p:nvPr>
            <p:ph idx="1"/>
          </p:nvPr>
        </p:nvPicPr>
        <p:blipFill>
          <a:blip r:embed="rId2" cstate="print"/>
          <a:stretch>
            <a:fillRect/>
          </a:stretch>
        </p:blipFill>
        <p:spPr>
          <a:xfrm>
            <a:off x="179512" y="1628800"/>
            <a:ext cx="5271918" cy="4896544"/>
          </a:xfrm>
        </p:spPr>
      </p:pic>
      <p:pic>
        <p:nvPicPr>
          <p:cNvPr id="1026" name="Picture 2" descr="C:\Users\dell\Desktop\Disability\ms.jpg"/>
          <p:cNvPicPr>
            <a:picLocks noChangeAspect="1" noChangeArrowheads="1"/>
          </p:cNvPicPr>
          <p:nvPr/>
        </p:nvPicPr>
        <p:blipFill>
          <a:blip r:embed="rId3" cstate="print"/>
          <a:srcRect/>
          <a:stretch>
            <a:fillRect/>
          </a:stretch>
        </p:blipFill>
        <p:spPr bwMode="auto">
          <a:xfrm>
            <a:off x="5334000" y="2276872"/>
            <a:ext cx="3810000" cy="3048000"/>
          </a:xfrm>
          <a:prstGeom prst="rect">
            <a:avLst/>
          </a:prstGeom>
          <a:noFill/>
        </p:spPr>
      </p:pic>
      <p:sp>
        <p:nvSpPr>
          <p:cNvPr id="5" name="Slide Number Placeholder 4"/>
          <p:cNvSpPr>
            <a:spLocks noGrp="1"/>
          </p:cNvSpPr>
          <p:nvPr>
            <p:ph type="sldNum" sz="quarter" idx="12"/>
          </p:nvPr>
        </p:nvSpPr>
        <p:spPr/>
        <p:txBody>
          <a:bodyPr/>
          <a:lstStyle/>
          <a:p>
            <a:fld id="{C271CBDE-6B24-4E7A-A205-01FDB09F11B8}"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Parkinson’s </a:t>
            </a:r>
            <a:r>
              <a:rPr lang="en-IN" dirty="0" smtClean="0"/>
              <a:t>disease</a:t>
            </a:r>
            <a:endParaRPr lang="en-IN" dirty="0"/>
          </a:p>
        </p:txBody>
      </p:sp>
      <p:pic>
        <p:nvPicPr>
          <p:cNvPr id="4" name="Content Placeholder 3" descr="bigstock-Parkinson-s-disease-64550221.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899592" y="1108876"/>
            <a:ext cx="7200799" cy="5400599"/>
          </a:xfrm>
        </p:spPr>
      </p:pic>
      <p:sp>
        <p:nvSpPr>
          <p:cNvPr id="5" name="Slide Number Placeholder 4"/>
          <p:cNvSpPr>
            <a:spLocks noGrp="1"/>
          </p:cNvSpPr>
          <p:nvPr>
            <p:ph type="sldNum" sz="quarter" idx="12"/>
          </p:nvPr>
        </p:nvSpPr>
        <p:spPr/>
        <p:txBody>
          <a:bodyPr/>
          <a:lstStyle/>
          <a:p>
            <a:fld id="{C271CBDE-6B24-4E7A-A205-01FDB09F11B8}"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IN" dirty="0"/>
          </a:p>
        </p:txBody>
      </p:sp>
      <p:sp>
        <p:nvSpPr>
          <p:cNvPr id="3" name="Content Placeholder 2"/>
          <p:cNvSpPr>
            <a:spLocks noGrp="1"/>
          </p:cNvSpPr>
          <p:nvPr>
            <p:ph idx="1"/>
          </p:nvPr>
        </p:nvSpPr>
        <p:spPr/>
        <p:txBody>
          <a:bodyPr>
            <a:normAutofit/>
          </a:bodyPr>
          <a:lstStyle/>
          <a:p>
            <a:r>
              <a:rPr lang="en-US" sz="2800" dirty="0" smtClean="0"/>
              <a:t>List of 21 disabilities under RPD Bill- 5m</a:t>
            </a:r>
          </a:p>
          <a:p>
            <a:r>
              <a:rPr lang="en-US" sz="2800" dirty="0" smtClean="0"/>
              <a:t>What is common symptoms in 21 disabilities – 40m</a:t>
            </a:r>
          </a:p>
          <a:p>
            <a:r>
              <a:rPr lang="en-US" sz="2800" dirty="0" smtClean="0"/>
              <a:t> Why do we understand Disability?- 20m</a:t>
            </a:r>
          </a:p>
          <a:p>
            <a:r>
              <a:rPr lang="en-US" sz="2800" dirty="0" smtClean="0"/>
              <a:t>Group Activity 60m  </a:t>
            </a:r>
          </a:p>
          <a:p>
            <a:endParaRPr lang="en-IN" sz="2800"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aired-blood-clotting-in-hemophilia.jpe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539552" y="620688"/>
            <a:ext cx="8358716" cy="5544616"/>
          </a:xfrm>
        </p:spPr>
      </p:pic>
      <p:sp>
        <p:nvSpPr>
          <p:cNvPr id="3" name="Slide Number Placeholder 2"/>
          <p:cNvSpPr>
            <a:spLocks noGrp="1"/>
          </p:cNvSpPr>
          <p:nvPr>
            <p:ph type="sldNum" sz="quarter" idx="12"/>
          </p:nvPr>
        </p:nvSpPr>
        <p:spPr/>
        <p:txBody>
          <a:bodyPr/>
          <a:lstStyle/>
          <a:p>
            <a:fld id="{C271CBDE-6B24-4E7A-A205-01FDB09F11B8}"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llasemia banner main.jpg"/>
          <p:cNvPicPr>
            <a:picLocks noGrp="1" noChangeAspect="1"/>
          </p:cNvPicPr>
          <p:nvPr>
            <p:ph idx="1"/>
          </p:nvPr>
        </p:nvPicPr>
        <p:blipFill>
          <a:blip r:embed="rId2" cstate="print"/>
          <a:stretch>
            <a:fillRect/>
          </a:stretch>
        </p:blipFill>
        <p:spPr>
          <a:xfrm>
            <a:off x="323528" y="476672"/>
            <a:ext cx="4965700" cy="4140200"/>
          </a:xfrm>
        </p:spPr>
      </p:pic>
      <p:pic>
        <p:nvPicPr>
          <p:cNvPr id="5" name="Picture 4" descr="thelasima.jpg"/>
          <p:cNvPicPr>
            <a:picLocks noChangeAspect="1"/>
          </p:cNvPicPr>
          <p:nvPr/>
        </p:nvPicPr>
        <p:blipFill>
          <a:blip r:embed="rId3" cstate="print"/>
          <a:stretch>
            <a:fillRect/>
          </a:stretch>
        </p:blipFill>
        <p:spPr>
          <a:xfrm>
            <a:off x="5399584" y="1628800"/>
            <a:ext cx="3744416" cy="2568633"/>
          </a:xfrm>
          <a:prstGeom prst="rect">
            <a:avLst/>
          </a:prstGeom>
        </p:spPr>
      </p:pic>
      <p:sp>
        <p:nvSpPr>
          <p:cNvPr id="6" name="Slide Number Placeholder 5"/>
          <p:cNvSpPr>
            <a:spLocks noGrp="1"/>
          </p:cNvSpPr>
          <p:nvPr>
            <p:ph type="sldNum" sz="quarter" idx="12"/>
          </p:nvPr>
        </p:nvSpPr>
        <p:spPr/>
        <p:txBody>
          <a:bodyPr/>
          <a:lstStyle/>
          <a:p>
            <a:fld id="{C271CBDE-6B24-4E7A-A205-01FDB09F11B8}"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Sickle  Cell </a:t>
            </a:r>
            <a:r>
              <a:rPr lang="en-IN" dirty="0" smtClean="0"/>
              <a:t>disease</a:t>
            </a:r>
            <a:endParaRPr lang="en-IN" dirty="0"/>
          </a:p>
        </p:txBody>
      </p:sp>
      <p:pic>
        <p:nvPicPr>
          <p:cNvPr id="4" name="Content Placeholder 3" descr="sclecell.jpg"/>
          <p:cNvPicPr>
            <a:picLocks noGrp="1" noChangeAspect="1"/>
          </p:cNvPicPr>
          <p:nvPr>
            <p:ph idx="1"/>
          </p:nvPr>
        </p:nvPicPr>
        <p:blipFill>
          <a:blip r:embed="rId2" cstate="print"/>
          <a:stretch>
            <a:fillRect/>
          </a:stretch>
        </p:blipFill>
        <p:spPr>
          <a:xfrm>
            <a:off x="1259632" y="1340768"/>
            <a:ext cx="6609638" cy="4536504"/>
          </a:xfrm>
        </p:spPr>
      </p:pic>
      <p:sp>
        <p:nvSpPr>
          <p:cNvPr id="5" name="Slide Number Placeholder 4"/>
          <p:cNvSpPr>
            <a:spLocks noGrp="1"/>
          </p:cNvSpPr>
          <p:nvPr>
            <p:ph type="sldNum" sz="quarter" idx="12"/>
          </p:nvPr>
        </p:nvSpPr>
        <p:spPr/>
        <p:txBody>
          <a:bodyPr/>
          <a:lstStyle/>
          <a:p>
            <a:fld id="{C271CBDE-6B24-4E7A-A205-01FDB09F11B8}"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understand Disability?</a:t>
            </a:r>
            <a:endParaRPr lang="en-IN" dirty="0"/>
          </a:p>
        </p:txBody>
      </p:sp>
      <p:sp>
        <p:nvSpPr>
          <p:cNvPr id="3" name="Content Placeholder 2"/>
          <p:cNvSpPr>
            <a:spLocks noGrp="1"/>
          </p:cNvSpPr>
          <p:nvPr>
            <p:ph idx="1"/>
          </p:nvPr>
        </p:nvSpPr>
        <p:spPr/>
        <p:txBody>
          <a:bodyPr>
            <a:normAutofit/>
          </a:bodyPr>
          <a:lstStyle/>
          <a:p>
            <a:pPr>
              <a:buNone/>
            </a:pPr>
            <a:r>
              <a:rPr lang="en-IN" b="1" i="1" u="sng" dirty="0" smtClean="0"/>
              <a:t>For SERVICE Provisions </a:t>
            </a:r>
          </a:p>
          <a:p>
            <a:pPr>
              <a:buNone/>
            </a:pPr>
            <a:endParaRPr lang="en-IN" b="1" i="1" dirty="0"/>
          </a:p>
          <a:p>
            <a:pPr>
              <a:buNone/>
            </a:pPr>
            <a:r>
              <a:rPr lang="en-IN" b="1" i="1" dirty="0" smtClean="0"/>
              <a:t>At </a:t>
            </a:r>
            <a:r>
              <a:rPr lang="en-IN" b="1" i="1" dirty="0"/>
              <a:t>the individual </a:t>
            </a:r>
            <a:r>
              <a:rPr lang="en-IN" b="1" i="1" dirty="0" smtClean="0"/>
              <a:t>level…</a:t>
            </a:r>
            <a:endParaRPr lang="en-IN" dirty="0"/>
          </a:p>
          <a:p>
            <a:pPr>
              <a:buNone/>
            </a:pPr>
            <a:r>
              <a:rPr lang="en-IN" dirty="0" smtClean="0"/>
              <a:t>	</a:t>
            </a:r>
            <a:r>
              <a:rPr lang="en-IN" b="1" i="1" dirty="0"/>
              <a:t> </a:t>
            </a:r>
            <a:endParaRPr lang="en-IN" dirty="0"/>
          </a:p>
          <a:p>
            <a:pPr>
              <a:buNone/>
            </a:pPr>
            <a:r>
              <a:rPr lang="en-IN" b="1" i="1" dirty="0"/>
              <a:t>At the institutional level…</a:t>
            </a:r>
            <a:endParaRPr lang="en-IN" dirty="0"/>
          </a:p>
          <a:p>
            <a:pPr>
              <a:buNone/>
            </a:pPr>
            <a:r>
              <a:rPr lang="en-IN" dirty="0" smtClean="0"/>
              <a:t>	</a:t>
            </a:r>
            <a:r>
              <a:rPr lang="en-IN" dirty="0"/>
              <a:t> </a:t>
            </a:r>
          </a:p>
          <a:p>
            <a:pPr>
              <a:buNone/>
            </a:pPr>
            <a:r>
              <a:rPr lang="en-IN" b="1" i="1" dirty="0"/>
              <a:t>At the social level</a:t>
            </a:r>
            <a:r>
              <a:rPr lang="en-IN" b="1" i="1" dirty="0" smtClean="0"/>
              <a:t>…</a:t>
            </a: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normAutofit fontScale="40000" lnSpcReduction="20000"/>
          </a:bodyPr>
          <a:lstStyle/>
          <a:p>
            <a:pPr>
              <a:buNone/>
            </a:pPr>
            <a:r>
              <a:rPr lang="en-IN" b="1" i="1" dirty="0" smtClean="0"/>
              <a:t>At </a:t>
            </a:r>
            <a:r>
              <a:rPr lang="en-IN" b="1" i="1" dirty="0"/>
              <a:t>the individual level</a:t>
            </a:r>
            <a:endParaRPr lang="en-IN" dirty="0"/>
          </a:p>
          <a:p>
            <a:pPr>
              <a:buNone/>
            </a:pPr>
            <a:r>
              <a:rPr lang="en-IN" dirty="0" smtClean="0"/>
              <a:t>	Assessment</a:t>
            </a:r>
            <a:r>
              <a:rPr lang="en-IN" dirty="0"/>
              <a:t>, Treatment planning,  evaluation and other interventions, for communication among physicians, nurses, physiotherapists, occupational therapists and other health works, social service works and community agencies and for self-evaluation by consumers</a:t>
            </a:r>
          </a:p>
          <a:p>
            <a:pPr>
              <a:buNone/>
            </a:pPr>
            <a:r>
              <a:rPr lang="en-IN" i="1" dirty="0" smtClean="0"/>
              <a:t>	How </a:t>
            </a:r>
            <a:r>
              <a:rPr lang="en-IN" i="1" dirty="0"/>
              <a:t>would I rate my capacity in mobility or communication?</a:t>
            </a:r>
            <a:endParaRPr lang="en-IN" dirty="0"/>
          </a:p>
          <a:p>
            <a:pPr>
              <a:buNone/>
            </a:pPr>
            <a:r>
              <a:rPr lang="en-IN" b="1" i="1" dirty="0"/>
              <a:t> </a:t>
            </a:r>
            <a:endParaRPr lang="en-IN" dirty="0"/>
          </a:p>
          <a:p>
            <a:pPr>
              <a:buNone/>
            </a:pPr>
            <a:r>
              <a:rPr lang="en-IN" b="1" i="1" dirty="0"/>
              <a:t>At the institutional level…</a:t>
            </a:r>
            <a:endParaRPr lang="en-IN" dirty="0"/>
          </a:p>
          <a:p>
            <a:pPr>
              <a:buNone/>
            </a:pPr>
            <a:r>
              <a:rPr lang="en-IN" dirty="0" smtClean="0"/>
              <a:t>	Educational </a:t>
            </a:r>
            <a:r>
              <a:rPr lang="en-IN" dirty="0"/>
              <a:t>and training purposes,  resource planning and development,  quality improvement, management and outcome evaluation, managed care models of health care delivery</a:t>
            </a:r>
          </a:p>
          <a:p>
            <a:pPr>
              <a:buNone/>
            </a:pPr>
            <a:r>
              <a:rPr lang="en-IN" dirty="0"/>
              <a:t> </a:t>
            </a:r>
          </a:p>
          <a:p>
            <a:pPr>
              <a:buNone/>
            </a:pPr>
            <a:r>
              <a:rPr lang="en-IN" b="1" i="1" dirty="0"/>
              <a:t>At the social level…</a:t>
            </a:r>
            <a:endParaRPr lang="en-IN" dirty="0"/>
          </a:p>
          <a:p>
            <a:pPr>
              <a:buNone/>
            </a:pPr>
            <a:r>
              <a:rPr lang="en-IN" dirty="0" smtClean="0"/>
              <a:t>	Eligibility </a:t>
            </a:r>
            <a:r>
              <a:rPr lang="en-IN" dirty="0"/>
              <a:t>criteria for state entitlements such as social security benefits, disability pensions, workers’ compensation and insurance : </a:t>
            </a:r>
            <a:r>
              <a:rPr lang="en-IN" i="1" dirty="0"/>
              <a:t>Are the criteria for eligibility for disability benefits evidence based, appropriate to social goals and justifiable</a:t>
            </a:r>
            <a:r>
              <a:rPr lang="en-IN" dirty="0"/>
              <a:t>?</a:t>
            </a:r>
          </a:p>
          <a:p>
            <a:pPr>
              <a:buNone/>
            </a:pPr>
            <a:r>
              <a:rPr lang="en-IN" dirty="0" smtClean="0"/>
              <a:t>	Social </a:t>
            </a:r>
            <a:r>
              <a:rPr lang="en-IN" dirty="0"/>
              <a:t>policy development, including legislative reviews, model legislation, regulations and guidelines, and definitions for anti-discrimination legislation: </a:t>
            </a:r>
            <a:r>
              <a:rPr lang="en-IN" i="1" dirty="0"/>
              <a:t>Will guaranteeing rights</a:t>
            </a:r>
            <a:r>
              <a:rPr lang="en-IN" dirty="0"/>
              <a:t> </a:t>
            </a:r>
            <a:r>
              <a:rPr lang="en-IN" i="1" dirty="0"/>
              <a:t>improve functioning at the societal level? Can we measure this improvement and adjust our</a:t>
            </a:r>
            <a:r>
              <a:rPr lang="en-IN" dirty="0"/>
              <a:t> </a:t>
            </a:r>
            <a:r>
              <a:rPr lang="en-IN" i="1" dirty="0"/>
              <a:t>policy and law accordingly?</a:t>
            </a:r>
            <a:endParaRPr lang="en-IN" dirty="0"/>
          </a:p>
          <a:p>
            <a:pPr>
              <a:buNone/>
            </a:pPr>
            <a:r>
              <a:rPr lang="en-IN" dirty="0" smtClean="0"/>
              <a:t>	For </a:t>
            </a:r>
            <a:r>
              <a:rPr lang="en-IN" dirty="0"/>
              <a:t>needs assessments: </a:t>
            </a:r>
            <a:r>
              <a:rPr lang="en-IN" i="1" dirty="0"/>
              <a:t>What are the needs of persons with various levels of disability - impairments, activity limitations and participation restrictions?</a:t>
            </a:r>
            <a:endParaRPr lang="en-IN" dirty="0"/>
          </a:p>
          <a:p>
            <a:pPr>
              <a:buNone/>
            </a:pPr>
            <a:r>
              <a:rPr lang="en-IN" dirty="0" smtClean="0"/>
              <a:t>	For </a:t>
            </a:r>
            <a:r>
              <a:rPr lang="en-IN" dirty="0"/>
              <a:t>environmental assessment for universal design, implementation of mandated accessibility, identification of environmental facilitators and barriers, and changes to social policy: </a:t>
            </a:r>
            <a:r>
              <a:rPr lang="en-IN" i="1" dirty="0"/>
              <a:t>How</a:t>
            </a:r>
            <a:r>
              <a:rPr lang="en-IN" dirty="0"/>
              <a:t> </a:t>
            </a:r>
            <a:r>
              <a:rPr lang="en-IN" i="1" dirty="0"/>
              <a:t>can we make the social and built environment more accessible for all person, those with and</a:t>
            </a:r>
            <a:r>
              <a:rPr lang="en-IN" dirty="0"/>
              <a:t> </a:t>
            </a:r>
            <a:r>
              <a:rPr lang="en-IN" i="1" dirty="0"/>
              <a:t>those without disabilities</a:t>
            </a:r>
            <a:r>
              <a:rPr lang="en-IN" dirty="0"/>
              <a:t>? </a:t>
            </a:r>
            <a:r>
              <a:rPr lang="en-IN" i="1" dirty="0"/>
              <a:t>Can we assess and measure improvement</a:t>
            </a:r>
            <a:r>
              <a:rPr lang="en-IN" i="1" dirty="0" smtClean="0"/>
              <a:t>?</a:t>
            </a:r>
            <a:endParaRPr lang="en-IN" dirty="0"/>
          </a:p>
        </p:txBody>
      </p:sp>
      <p:sp>
        <p:nvSpPr>
          <p:cNvPr id="5" name="Title 1"/>
          <p:cNvSpPr>
            <a:spLocks noGrp="1"/>
          </p:cNvSpPr>
          <p:nvPr>
            <p:ph type="title"/>
          </p:nvPr>
        </p:nvSpPr>
        <p:spPr/>
        <p:txBody>
          <a:bodyPr/>
          <a:lstStyle/>
          <a:p>
            <a:r>
              <a:rPr lang="en-US" dirty="0" smtClean="0"/>
              <a:t>Why do we understand Disability?</a:t>
            </a:r>
            <a:endParaRPr lang="en-IN" dirty="0"/>
          </a:p>
        </p:txBody>
      </p:sp>
      <p:sp>
        <p:nvSpPr>
          <p:cNvPr id="6" name="Slide Number Placeholder 5"/>
          <p:cNvSpPr>
            <a:spLocks noGrp="1"/>
          </p:cNvSpPr>
          <p:nvPr>
            <p:ph type="sldNum" sz="quarter" idx="12"/>
          </p:nvPr>
        </p:nvSpPr>
        <p:spPr/>
        <p:txBody>
          <a:bodyPr/>
          <a:lstStyle/>
          <a:p>
            <a:fld id="{C271CBDE-6B24-4E7A-A205-01FDB09F11B8}"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60m</a:t>
            </a:r>
            <a:endParaRPr lang="en-IN" dirty="0"/>
          </a:p>
        </p:txBody>
      </p:sp>
      <p:sp>
        <p:nvSpPr>
          <p:cNvPr id="3" name="Content Placeholder 2"/>
          <p:cNvSpPr>
            <a:spLocks noGrp="1"/>
          </p:cNvSpPr>
          <p:nvPr>
            <p:ph idx="1"/>
          </p:nvPr>
        </p:nvSpPr>
        <p:spPr/>
        <p:txBody>
          <a:bodyPr/>
          <a:lstStyle/>
          <a:p>
            <a:pPr>
              <a:lnSpc>
                <a:spcPct val="250000"/>
              </a:lnSpc>
            </a:pPr>
            <a:r>
              <a:rPr lang="en-IN" b="1" dirty="0"/>
              <a:t>Blind Instructions</a:t>
            </a:r>
          </a:p>
          <a:p>
            <a:pPr>
              <a:lnSpc>
                <a:spcPct val="250000"/>
              </a:lnSpc>
            </a:pPr>
            <a:r>
              <a:rPr lang="en-US" b="1" dirty="0"/>
              <a:t>Imagination</a:t>
            </a:r>
          </a:p>
          <a:p>
            <a:pPr>
              <a:lnSpc>
                <a:spcPct val="250000"/>
              </a:lnSpc>
            </a:pPr>
            <a:r>
              <a:rPr lang="en-IN" b="1" dirty="0"/>
              <a:t>Sound Walk</a:t>
            </a:r>
            <a:r>
              <a:rPr lang="en-US" b="1" dirty="0"/>
              <a:t> </a:t>
            </a:r>
          </a:p>
          <a:p>
            <a:pPr>
              <a:lnSpc>
                <a:spcPct val="250000"/>
              </a:lnSpc>
            </a:pP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Blind Instructions</a:t>
            </a:r>
            <a:endParaRPr lang="en-IN" dirty="0"/>
          </a:p>
        </p:txBody>
      </p:sp>
      <p:sp>
        <p:nvSpPr>
          <p:cNvPr id="3" name="Content Placeholder 2"/>
          <p:cNvSpPr>
            <a:spLocks noGrp="1"/>
          </p:cNvSpPr>
          <p:nvPr>
            <p:ph idx="1"/>
          </p:nvPr>
        </p:nvSpPr>
        <p:spPr/>
        <p:txBody>
          <a:bodyPr>
            <a:normAutofit fontScale="85000" lnSpcReduction="10000"/>
          </a:bodyPr>
          <a:lstStyle/>
          <a:p>
            <a:pPr>
              <a:buNone/>
            </a:pPr>
            <a:r>
              <a:rPr lang="en-IN" b="1" dirty="0" smtClean="0"/>
              <a:t>Body Functions and Body Structure: </a:t>
            </a:r>
          </a:p>
          <a:p>
            <a:pPr>
              <a:buNone/>
            </a:pPr>
            <a:r>
              <a:rPr lang="en-IN" i="1" dirty="0" smtClean="0"/>
              <a:t>how </a:t>
            </a:r>
            <a:r>
              <a:rPr lang="en-IN" i="1" dirty="0"/>
              <a:t>we know determine what is correct or </a:t>
            </a:r>
            <a:r>
              <a:rPr lang="en-IN" i="1" dirty="0" smtClean="0"/>
              <a:t>incorrect</a:t>
            </a:r>
          </a:p>
          <a:p>
            <a:pPr>
              <a:buNone/>
            </a:pPr>
            <a:r>
              <a:rPr lang="en-IN" dirty="0" smtClean="0"/>
              <a:t>1</a:t>
            </a:r>
            <a:r>
              <a:rPr lang="en-IN" dirty="0"/>
              <a:t>) Each person draws a simple picture using basic shapes.</a:t>
            </a:r>
          </a:p>
          <a:p>
            <a:pPr>
              <a:buNone/>
            </a:pPr>
            <a:r>
              <a:rPr lang="en-IN" dirty="0"/>
              <a:t>2) Choose partners and sit back to back. Decide who will be partner (A) and partner (B).</a:t>
            </a:r>
          </a:p>
          <a:p>
            <a:pPr>
              <a:buNone/>
            </a:pPr>
            <a:r>
              <a:rPr lang="en-IN" dirty="0"/>
              <a:t>3) Partner (A) will give partner (B) instructions on how to recreate (A)’s drawing.</a:t>
            </a:r>
          </a:p>
          <a:p>
            <a:pPr>
              <a:buNone/>
            </a:pPr>
            <a:r>
              <a:rPr lang="en-IN" dirty="0"/>
              <a:t>4) Compare the drawings.</a:t>
            </a:r>
          </a:p>
          <a:p>
            <a:pPr>
              <a:buNone/>
            </a:pPr>
            <a:r>
              <a:rPr lang="en-IN" dirty="0"/>
              <a:t>5) Switch partners. Now partner (B) gives instructions to have partner (A) recreate their drawing</a:t>
            </a:r>
            <a:r>
              <a:rPr lang="en-IN" dirty="0" smtClean="0"/>
              <a:t>.</a:t>
            </a:r>
            <a:endParaRPr lang="en-IN" dirty="0"/>
          </a:p>
          <a:p>
            <a:pPr>
              <a:buNone/>
            </a:pPr>
            <a:endParaRPr lang="en-IN" b="1"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Imagination </a:t>
            </a:r>
            <a:endParaRPr lang="en-IN" dirty="0"/>
          </a:p>
        </p:txBody>
      </p:sp>
      <p:sp>
        <p:nvSpPr>
          <p:cNvPr id="3" name="Content Placeholder 2"/>
          <p:cNvSpPr>
            <a:spLocks noGrp="1"/>
          </p:cNvSpPr>
          <p:nvPr>
            <p:ph idx="1"/>
          </p:nvPr>
        </p:nvSpPr>
        <p:spPr/>
        <p:txBody>
          <a:bodyPr>
            <a:normAutofit/>
          </a:bodyPr>
          <a:lstStyle/>
          <a:p>
            <a:pPr>
              <a:buNone/>
            </a:pPr>
            <a:r>
              <a:rPr lang="en-IN" b="1" dirty="0" smtClean="0"/>
              <a:t>Activity &amp; Participation </a:t>
            </a:r>
          </a:p>
          <a:p>
            <a:r>
              <a:rPr lang="en-IN" dirty="0" smtClean="0"/>
              <a:t>activity </a:t>
            </a:r>
            <a:r>
              <a:rPr lang="en-IN" dirty="0"/>
              <a:t>in silence with no </a:t>
            </a:r>
            <a:r>
              <a:rPr lang="en-IN" dirty="0" smtClean="0"/>
              <a:t>talking</a:t>
            </a:r>
          </a:p>
          <a:p>
            <a:r>
              <a:rPr lang="en-IN" dirty="0" smtClean="0"/>
              <a:t>entering </a:t>
            </a:r>
            <a:r>
              <a:rPr lang="en-IN" dirty="0"/>
              <a:t>into their own </a:t>
            </a:r>
            <a:r>
              <a:rPr lang="en-IN" dirty="0" smtClean="0"/>
              <a:t>imagination</a:t>
            </a:r>
          </a:p>
          <a:p>
            <a:r>
              <a:rPr lang="en-IN" dirty="0" smtClean="0"/>
              <a:t>a </a:t>
            </a:r>
            <a:r>
              <a:rPr lang="en-IN" dirty="0"/>
              <a:t>sense of containment but </a:t>
            </a:r>
            <a:r>
              <a:rPr lang="en-IN" dirty="0" smtClean="0"/>
              <a:t>move freely</a:t>
            </a:r>
          </a:p>
          <a:p>
            <a:r>
              <a:rPr lang="en-IN" dirty="0" smtClean="0"/>
              <a:t>allow </a:t>
            </a:r>
            <a:r>
              <a:rPr lang="en-IN" dirty="0"/>
              <a:t>others to have their own private experience.</a:t>
            </a:r>
            <a:endParaRPr lang="en-IN" b="1" dirty="0" smtClean="0"/>
          </a:p>
          <a:p>
            <a:pPr>
              <a:buNone/>
            </a:pP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Sound Walk</a:t>
            </a:r>
          </a:p>
        </p:txBody>
      </p:sp>
      <p:sp>
        <p:nvSpPr>
          <p:cNvPr id="3" name="Content Placeholder 2"/>
          <p:cNvSpPr>
            <a:spLocks noGrp="1"/>
          </p:cNvSpPr>
          <p:nvPr>
            <p:ph idx="1"/>
          </p:nvPr>
        </p:nvSpPr>
        <p:spPr/>
        <p:txBody>
          <a:bodyPr>
            <a:normAutofit fontScale="85000" lnSpcReduction="20000"/>
          </a:bodyPr>
          <a:lstStyle/>
          <a:p>
            <a:pPr>
              <a:buNone/>
            </a:pPr>
            <a:r>
              <a:rPr lang="en-IN" b="1" dirty="0" smtClean="0"/>
              <a:t>Environmental Factors: </a:t>
            </a:r>
          </a:p>
          <a:p>
            <a:pPr>
              <a:buNone/>
            </a:pPr>
            <a:r>
              <a:rPr lang="en-IN" i="1" dirty="0" smtClean="0"/>
              <a:t>This </a:t>
            </a:r>
            <a:r>
              <a:rPr lang="en-IN" i="1" dirty="0"/>
              <a:t>is a meditative </a:t>
            </a:r>
            <a:r>
              <a:rPr lang="en-IN" i="1" dirty="0" smtClean="0"/>
              <a:t>observing </a:t>
            </a:r>
            <a:r>
              <a:rPr lang="en-IN" i="1" dirty="0"/>
              <a:t>activity </a:t>
            </a:r>
            <a:r>
              <a:rPr lang="en-IN" i="1" dirty="0" smtClean="0"/>
              <a:t> and helps to </a:t>
            </a:r>
            <a:r>
              <a:rPr lang="en-IN" i="1" dirty="0"/>
              <a:t>tune into their sense of place, and helps build focus and awareness.</a:t>
            </a:r>
            <a:endParaRPr lang="en-IN" dirty="0"/>
          </a:p>
          <a:p>
            <a:pPr>
              <a:buNone/>
            </a:pPr>
            <a:r>
              <a:rPr lang="en-IN" dirty="0"/>
              <a:t>1) Each person finds a spot to sit alone and spends five minutes just </a:t>
            </a:r>
            <a:r>
              <a:rPr lang="en-IN" dirty="0" smtClean="0"/>
              <a:t>observing </a:t>
            </a:r>
            <a:r>
              <a:rPr lang="en-IN" dirty="0"/>
              <a:t>to the world. </a:t>
            </a:r>
          </a:p>
          <a:p>
            <a:pPr>
              <a:buNone/>
            </a:pPr>
            <a:r>
              <a:rPr lang="en-IN" dirty="0"/>
              <a:t>2) Make a circle and share the </a:t>
            </a:r>
            <a:r>
              <a:rPr lang="en-IN" dirty="0" smtClean="0"/>
              <a:t>observation </a:t>
            </a:r>
            <a:r>
              <a:rPr lang="en-IN" dirty="0"/>
              <a:t>one at a time.  Let each person teach their </a:t>
            </a:r>
            <a:r>
              <a:rPr lang="en-IN" dirty="0" smtClean="0"/>
              <a:t>observation </a:t>
            </a:r>
            <a:r>
              <a:rPr lang="en-IN" dirty="0"/>
              <a:t>to the group.  The group can try to guess the </a:t>
            </a:r>
            <a:r>
              <a:rPr lang="en-IN" dirty="0" smtClean="0"/>
              <a:t>observation</a:t>
            </a:r>
            <a:endParaRPr lang="en-IN" dirty="0"/>
          </a:p>
          <a:p>
            <a:pPr>
              <a:buNone/>
            </a:pPr>
            <a:r>
              <a:rPr lang="en-IN" dirty="0" smtClean="0"/>
              <a:t>3) </a:t>
            </a:r>
            <a:r>
              <a:rPr lang="en-IN" dirty="0"/>
              <a:t>Someone to repeat their </a:t>
            </a:r>
            <a:r>
              <a:rPr lang="en-IN" dirty="0" smtClean="0"/>
              <a:t>observation.</a:t>
            </a:r>
            <a:r>
              <a:rPr lang="en-IN" dirty="0"/>
              <a:t>  </a:t>
            </a:r>
            <a:r>
              <a:rPr lang="en-IN" dirty="0" smtClean="0"/>
              <a:t>Encourage </a:t>
            </a:r>
            <a:r>
              <a:rPr lang="en-IN" dirty="0"/>
              <a:t>them to copy each other.  A singe </a:t>
            </a:r>
            <a:r>
              <a:rPr lang="en-IN" dirty="0" smtClean="0"/>
              <a:t>observation </a:t>
            </a:r>
            <a:r>
              <a:rPr lang="en-IN" dirty="0"/>
              <a:t>can become a flock of </a:t>
            </a:r>
            <a:r>
              <a:rPr lang="en-IN" dirty="0" smtClean="0"/>
              <a:t>day!</a:t>
            </a: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IN" dirty="0"/>
          </a:p>
        </p:txBody>
      </p:sp>
      <p:sp>
        <p:nvSpPr>
          <p:cNvPr id="3" name="Content Placeholder 2"/>
          <p:cNvSpPr>
            <a:spLocks noGrp="1"/>
          </p:cNvSpPr>
          <p:nvPr>
            <p:ph idx="1"/>
          </p:nvPr>
        </p:nvSpPr>
        <p:spPr/>
        <p:txBody>
          <a:bodyPr/>
          <a:lstStyle/>
          <a:p>
            <a:pPr>
              <a:buNone/>
            </a:pPr>
            <a:r>
              <a:rPr lang="en-IN" b="1" dirty="0" smtClean="0"/>
              <a:t>	Body Functions: </a:t>
            </a:r>
            <a:r>
              <a:rPr lang="en-IN" dirty="0" smtClean="0"/>
              <a:t>Negative scale used to indicate the extent or magnitude of an impairment</a:t>
            </a:r>
          </a:p>
          <a:p>
            <a:pPr>
              <a:buNone/>
            </a:pPr>
            <a:r>
              <a:rPr lang="en-IN" dirty="0" smtClean="0"/>
              <a:t>	</a:t>
            </a:r>
            <a:r>
              <a:rPr lang="en-IN" b="1" dirty="0" smtClean="0"/>
              <a:t>Body Structure: </a:t>
            </a:r>
            <a:r>
              <a:rPr lang="en-IN" dirty="0" smtClean="0"/>
              <a:t>Negative scale used to indicate the extent or magnitude of an impairment</a:t>
            </a: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21 disabilities under RPD Bill</a:t>
            </a:r>
            <a:endParaRPr lang="en-IN" dirty="0"/>
          </a:p>
        </p:txBody>
      </p:sp>
      <p:sp>
        <p:nvSpPr>
          <p:cNvPr id="3" name="Content Placeholder 2"/>
          <p:cNvSpPr>
            <a:spLocks noGrp="1"/>
          </p:cNvSpPr>
          <p:nvPr>
            <p:ph idx="1"/>
          </p:nvPr>
        </p:nvSpPr>
        <p:spPr/>
        <p:txBody>
          <a:bodyPr>
            <a:normAutofit fontScale="40000" lnSpcReduction="20000"/>
          </a:bodyPr>
          <a:lstStyle/>
          <a:p>
            <a:pPr marL="514350" lvl="0" indent="-514350" fontAlgn="base">
              <a:buFont typeface="+mj-lt"/>
              <a:buAutoNum type="arabicPeriod"/>
            </a:pPr>
            <a:r>
              <a:rPr lang="en-IN" dirty="0" err="1"/>
              <a:t>Locomotor</a:t>
            </a:r>
            <a:r>
              <a:rPr lang="en-IN" dirty="0"/>
              <a:t> disability</a:t>
            </a:r>
          </a:p>
          <a:p>
            <a:pPr marL="514350" lvl="0" indent="-514350" fontAlgn="base">
              <a:buFont typeface="+mj-lt"/>
              <a:buAutoNum type="arabicPeriod"/>
            </a:pPr>
            <a:r>
              <a:rPr lang="en-IN" dirty="0"/>
              <a:t>Muscular Dystrophy</a:t>
            </a:r>
          </a:p>
          <a:p>
            <a:pPr marL="514350" lvl="0" indent="-514350" fontAlgn="base">
              <a:buFont typeface="+mj-lt"/>
              <a:buAutoNum type="arabicPeriod"/>
            </a:pPr>
            <a:r>
              <a:rPr lang="en-IN" dirty="0"/>
              <a:t>Leprosy cured</a:t>
            </a:r>
          </a:p>
          <a:p>
            <a:pPr marL="514350" lvl="0" indent="-514350" fontAlgn="base">
              <a:buFont typeface="+mj-lt"/>
              <a:buAutoNum type="arabicPeriod"/>
            </a:pPr>
            <a:r>
              <a:rPr lang="en-IN" dirty="0"/>
              <a:t>Dwarfism</a:t>
            </a:r>
          </a:p>
          <a:p>
            <a:pPr marL="514350" lvl="0" indent="-514350" fontAlgn="base">
              <a:buFont typeface="+mj-lt"/>
              <a:buAutoNum type="arabicPeriod"/>
            </a:pPr>
            <a:r>
              <a:rPr lang="en-IN" dirty="0"/>
              <a:t>Cerebral Palsy</a:t>
            </a:r>
          </a:p>
          <a:p>
            <a:pPr marL="514350" lvl="0" indent="-514350" fontAlgn="base">
              <a:buFont typeface="+mj-lt"/>
              <a:buAutoNum type="arabicPeriod"/>
            </a:pPr>
            <a:r>
              <a:rPr lang="en-IN" dirty="0"/>
              <a:t>Acid attack Victim</a:t>
            </a:r>
          </a:p>
          <a:p>
            <a:pPr marL="514350" lvl="0" indent="-514350" fontAlgn="base">
              <a:buFont typeface="+mj-lt"/>
              <a:buAutoNum type="arabicPeriod"/>
            </a:pPr>
            <a:r>
              <a:rPr lang="en-IN" dirty="0"/>
              <a:t>Low vision</a:t>
            </a:r>
          </a:p>
          <a:p>
            <a:pPr marL="514350" lvl="0" indent="-514350" fontAlgn="base">
              <a:buFont typeface="+mj-lt"/>
              <a:buAutoNum type="arabicPeriod"/>
            </a:pPr>
            <a:r>
              <a:rPr lang="en-IN" dirty="0"/>
              <a:t>Blindness</a:t>
            </a:r>
          </a:p>
          <a:p>
            <a:pPr marL="514350" lvl="0" indent="-514350" fontAlgn="base">
              <a:buFont typeface="+mj-lt"/>
              <a:buAutoNum type="arabicPeriod"/>
            </a:pPr>
            <a:r>
              <a:rPr lang="en-IN" dirty="0"/>
              <a:t>Deaf</a:t>
            </a:r>
          </a:p>
          <a:p>
            <a:pPr marL="514350" lvl="0" indent="-514350" fontAlgn="base">
              <a:buFont typeface="+mj-lt"/>
              <a:buAutoNum type="arabicPeriod"/>
            </a:pPr>
            <a:r>
              <a:rPr lang="en-IN" dirty="0"/>
              <a:t>Hard of Hearing</a:t>
            </a:r>
          </a:p>
          <a:p>
            <a:pPr marL="514350" lvl="0" indent="-514350" fontAlgn="base">
              <a:buFont typeface="+mj-lt"/>
              <a:buAutoNum type="arabicPeriod"/>
            </a:pPr>
            <a:r>
              <a:rPr lang="en-IN" dirty="0"/>
              <a:t>Speech and Language disability</a:t>
            </a:r>
          </a:p>
          <a:p>
            <a:pPr marL="514350" lvl="0" indent="-514350" fontAlgn="base">
              <a:buFont typeface="+mj-lt"/>
              <a:buAutoNum type="arabicPeriod"/>
            </a:pPr>
            <a:r>
              <a:rPr lang="en-IN" dirty="0"/>
              <a:t>Intellectual Disability</a:t>
            </a:r>
          </a:p>
          <a:p>
            <a:pPr marL="514350" lvl="0" indent="-514350" fontAlgn="base">
              <a:buFont typeface="+mj-lt"/>
              <a:buAutoNum type="arabicPeriod"/>
            </a:pPr>
            <a:r>
              <a:rPr lang="en-IN" dirty="0"/>
              <a:t>Specific Learning Disability</a:t>
            </a:r>
          </a:p>
          <a:p>
            <a:pPr marL="514350" lvl="0" indent="-514350" fontAlgn="base">
              <a:buFont typeface="+mj-lt"/>
              <a:buAutoNum type="arabicPeriod"/>
            </a:pPr>
            <a:r>
              <a:rPr lang="en-IN" dirty="0"/>
              <a:t>Autism Spectrum Disorder</a:t>
            </a:r>
          </a:p>
          <a:p>
            <a:pPr marL="514350" lvl="0" indent="-514350" fontAlgn="base">
              <a:buFont typeface="+mj-lt"/>
              <a:buAutoNum type="arabicPeriod"/>
            </a:pPr>
            <a:r>
              <a:rPr lang="en-IN" dirty="0"/>
              <a:t>Mental illness</a:t>
            </a:r>
          </a:p>
          <a:p>
            <a:pPr marL="514350" lvl="0" indent="-514350" fontAlgn="base">
              <a:buFont typeface="+mj-lt"/>
              <a:buAutoNum type="arabicPeriod"/>
            </a:pPr>
            <a:r>
              <a:rPr lang="en-IN" dirty="0"/>
              <a:t>Chronic Neurological Conditions</a:t>
            </a:r>
          </a:p>
          <a:p>
            <a:pPr marL="514350" lvl="0" indent="-514350" fontAlgn="base">
              <a:buFont typeface="+mj-lt"/>
              <a:buAutoNum type="arabicPeriod"/>
            </a:pPr>
            <a:r>
              <a:rPr lang="en-IN" dirty="0"/>
              <a:t>Multiple sclerosis</a:t>
            </a:r>
          </a:p>
          <a:p>
            <a:pPr marL="514350" lvl="0" indent="-514350" fontAlgn="base">
              <a:buFont typeface="+mj-lt"/>
              <a:buAutoNum type="arabicPeriod"/>
            </a:pPr>
            <a:r>
              <a:rPr lang="en-IN" dirty="0"/>
              <a:t>Parkinson’s disease</a:t>
            </a:r>
          </a:p>
          <a:p>
            <a:pPr marL="514350" lvl="0" indent="-514350" fontAlgn="base">
              <a:buFont typeface="+mj-lt"/>
              <a:buAutoNum type="arabicPeriod"/>
            </a:pPr>
            <a:r>
              <a:rPr lang="en-IN" dirty="0"/>
              <a:t>Haemophilia</a:t>
            </a:r>
          </a:p>
          <a:p>
            <a:pPr marL="514350" lvl="0" indent="-514350" fontAlgn="base">
              <a:buFont typeface="+mj-lt"/>
              <a:buAutoNum type="arabicPeriod"/>
            </a:pPr>
            <a:r>
              <a:rPr lang="en-IN" dirty="0" err="1"/>
              <a:t>Thalassemia</a:t>
            </a:r>
            <a:endParaRPr lang="en-IN" dirty="0"/>
          </a:p>
          <a:p>
            <a:pPr marL="514350" lvl="0" indent="-514350" fontAlgn="base">
              <a:buFont typeface="+mj-lt"/>
              <a:buAutoNum type="arabicPeriod"/>
            </a:pPr>
            <a:r>
              <a:rPr lang="en-IN" dirty="0"/>
              <a:t>Sickle  Cell disease</a:t>
            </a:r>
          </a:p>
          <a:p>
            <a:pPr marL="514350" indent="-514350">
              <a:buFont typeface="+mj-lt"/>
              <a:buAutoNum type="arabicPeriod"/>
            </a:pP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IN" dirty="0"/>
          </a:p>
        </p:txBody>
      </p:sp>
      <p:sp>
        <p:nvSpPr>
          <p:cNvPr id="3" name="Content Placeholder 2"/>
          <p:cNvSpPr>
            <a:spLocks noGrp="1"/>
          </p:cNvSpPr>
          <p:nvPr>
            <p:ph idx="1"/>
          </p:nvPr>
        </p:nvSpPr>
        <p:spPr/>
        <p:txBody>
          <a:bodyPr>
            <a:normAutofit/>
          </a:bodyPr>
          <a:lstStyle/>
          <a:p>
            <a:pPr>
              <a:buNone/>
            </a:pPr>
            <a:r>
              <a:rPr lang="en-IN" b="1" dirty="0" smtClean="0"/>
              <a:t>Activity &amp; Participation: </a:t>
            </a:r>
          </a:p>
          <a:p>
            <a:pPr>
              <a:buNone/>
            </a:pPr>
            <a:r>
              <a:rPr lang="en-IN" dirty="0" smtClean="0"/>
              <a:t>PERFORMANCE: Problem in the person's current</a:t>
            </a:r>
          </a:p>
          <a:p>
            <a:pPr>
              <a:buNone/>
            </a:pPr>
            <a:r>
              <a:rPr lang="en-IN" dirty="0" smtClean="0"/>
              <a:t>Environment</a:t>
            </a:r>
          </a:p>
          <a:p>
            <a:pPr>
              <a:buNone/>
            </a:pPr>
            <a:r>
              <a:rPr lang="en-IN" dirty="0" smtClean="0"/>
              <a:t>CAPACITY: Limitation without assistance</a:t>
            </a:r>
          </a:p>
          <a:p>
            <a:pPr>
              <a:buNone/>
            </a:pPr>
            <a:r>
              <a:rPr lang="en-IN" b="1" dirty="0" smtClean="0"/>
              <a:t>Environmental Factors: </a:t>
            </a:r>
            <a:r>
              <a:rPr lang="en-IN" dirty="0" smtClean="0"/>
              <a:t>positive scale to denote extent of barriers and facilitators respectively</a:t>
            </a:r>
            <a:endParaRPr lang="en-IN" dirty="0"/>
          </a:p>
        </p:txBody>
      </p:sp>
      <p:sp>
        <p:nvSpPr>
          <p:cNvPr id="4" name="Slide Number Placeholder 3"/>
          <p:cNvSpPr>
            <a:spLocks noGrp="1"/>
          </p:cNvSpPr>
          <p:nvPr>
            <p:ph type="sldNum" sz="quarter" idx="12"/>
          </p:nvPr>
        </p:nvSpPr>
        <p:spPr/>
        <p:txBody>
          <a:bodyPr/>
          <a:lstStyle/>
          <a:p>
            <a:fld id="{C271CBDE-6B24-4E7A-A205-01FDB09F11B8}"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a:t>The person-</a:t>
            </a:r>
            <a:r>
              <a:rPr lang="en-IN" sz="2800" dirty="0" err="1"/>
              <a:t>centered</a:t>
            </a:r>
            <a:r>
              <a:rPr lang="en-IN" sz="2800" dirty="0"/>
              <a:t> planning approach, making choices and exploring career interests are to be supported and </a:t>
            </a:r>
            <a:r>
              <a:rPr lang="en-IN" sz="2800" dirty="0" smtClean="0"/>
              <a:t>encouraged</a:t>
            </a:r>
            <a:endParaRPr lang="en-IN" sz="2800" dirty="0"/>
          </a:p>
        </p:txBody>
      </p:sp>
      <p:pic>
        <p:nvPicPr>
          <p:cNvPr id="4" name="Content Placeholder 3" descr="makemychoice16.jpg"/>
          <p:cNvPicPr>
            <a:picLocks noGrp="1" noChangeAspect="1"/>
          </p:cNvPicPr>
          <p:nvPr>
            <p:ph idx="1"/>
          </p:nvPr>
        </p:nvPicPr>
        <p:blipFill>
          <a:blip r:embed="rId2" cstate="print"/>
          <a:stretch>
            <a:fillRect/>
          </a:stretch>
        </p:blipFill>
        <p:spPr>
          <a:xfrm>
            <a:off x="105944" y="1711930"/>
            <a:ext cx="8960995" cy="5040560"/>
          </a:xfrm>
        </p:spPr>
      </p:pic>
      <p:sp>
        <p:nvSpPr>
          <p:cNvPr id="5" name="Slide Number Placeholder 4"/>
          <p:cNvSpPr>
            <a:spLocks noGrp="1"/>
          </p:cNvSpPr>
          <p:nvPr>
            <p:ph type="sldNum" sz="quarter" idx="12"/>
          </p:nvPr>
        </p:nvSpPr>
        <p:spPr/>
        <p:txBody>
          <a:bodyPr/>
          <a:lstStyle/>
          <a:p>
            <a:fld id="{C271CBDE-6B24-4E7A-A205-01FDB09F11B8}" type="slidenum">
              <a:rPr lang="en-IN" smtClean="0"/>
              <a:pPr/>
              <a:t>31</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600" b="1" dirty="0" smtClean="0"/>
              <a:t>Dr. </a:t>
            </a:r>
            <a:r>
              <a:rPr lang="en-US" sz="1600" b="1" dirty="0" err="1" smtClean="0"/>
              <a:t>Alok’s</a:t>
            </a:r>
            <a:r>
              <a:rPr lang="en-US" sz="1600" b="1" dirty="0" smtClean="0"/>
              <a:t> Professional Qualifications:</a:t>
            </a:r>
            <a:endParaRPr lang="en-IN" sz="1600" dirty="0" smtClean="0"/>
          </a:p>
          <a:p>
            <a:pPr>
              <a:buNone/>
            </a:pPr>
            <a:r>
              <a:rPr lang="en-US" sz="1600" dirty="0" smtClean="0"/>
              <a:t>•	Doctor of Art in Special Education, USA</a:t>
            </a:r>
            <a:endParaRPr lang="en-IN" sz="1600" dirty="0" smtClean="0"/>
          </a:p>
          <a:p>
            <a:pPr>
              <a:buNone/>
            </a:pPr>
            <a:r>
              <a:rPr lang="en-US" sz="1600" dirty="0" smtClean="0"/>
              <a:t>•	Master of Science in Rehabilitation Science, USA</a:t>
            </a:r>
          </a:p>
          <a:p>
            <a:r>
              <a:rPr lang="en-US" sz="1600" dirty="0" smtClean="0"/>
              <a:t>Master of Art in Distance Education, IGNOU</a:t>
            </a:r>
            <a:endParaRPr lang="en-IN" sz="1600" dirty="0" smtClean="0"/>
          </a:p>
          <a:p>
            <a:pPr>
              <a:buNone/>
            </a:pPr>
            <a:r>
              <a:rPr lang="en-US" sz="1600" dirty="0" smtClean="0"/>
              <a:t>•	M. Ed. in Special Education (Hearing Impairment), </a:t>
            </a:r>
            <a:r>
              <a:rPr lang="en-US" sz="1600" dirty="0" err="1" smtClean="0"/>
              <a:t>Osmania</a:t>
            </a:r>
            <a:r>
              <a:rPr lang="en-US" sz="1600" dirty="0" smtClean="0"/>
              <a:t> University</a:t>
            </a:r>
            <a:endParaRPr lang="en-IN" sz="1600" dirty="0" smtClean="0"/>
          </a:p>
          <a:p>
            <a:pPr>
              <a:buNone/>
            </a:pPr>
            <a:r>
              <a:rPr lang="en-US" sz="1600" dirty="0" smtClean="0"/>
              <a:t>•	B. Ed. in Special Education (Hearing Impairment), MPBOU</a:t>
            </a:r>
            <a:endParaRPr lang="en-IN" sz="1600" dirty="0" smtClean="0"/>
          </a:p>
          <a:p>
            <a:pPr>
              <a:buNone/>
            </a:pPr>
            <a:r>
              <a:rPr lang="en-US" sz="1600" dirty="0" smtClean="0"/>
              <a:t>•	B.Sc. (Honors) </a:t>
            </a:r>
            <a:r>
              <a:rPr lang="en-US" sz="1600" dirty="0" err="1" smtClean="0"/>
              <a:t>Phy</a:t>
            </a:r>
            <a:r>
              <a:rPr lang="en-US" sz="1600" dirty="0" smtClean="0"/>
              <a:t>, BNMU</a:t>
            </a:r>
            <a:endParaRPr lang="en-IN" sz="1600" dirty="0" smtClean="0"/>
          </a:p>
          <a:p>
            <a:pPr>
              <a:buNone/>
            </a:pPr>
            <a:r>
              <a:rPr lang="en-US" sz="1600" dirty="0" smtClean="0"/>
              <a:t>•	Diploma in Vocational Training &amp; Employment (Mental Retardation), NIMH</a:t>
            </a:r>
            <a:endParaRPr lang="en-IN" sz="1600" dirty="0" smtClean="0"/>
          </a:p>
          <a:p>
            <a:pPr>
              <a:buNone/>
            </a:pPr>
            <a:r>
              <a:rPr lang="en-US" sz="1600" dirty="0" smtClean="0"/>
              <a:t>•	Professional Practice Certificate in Autism Spectrum Disorders (AAS, USA)</a:t>
            </a:r>
            <a:endParaRPr lang="en-IN" sz="1600" dirty="0" smtClean="0"/>
          </a:p>
          <a:p>
            <a:pPr>
              <a:buNone/>
            </a:pPr>
            <a:r>
              <a:rPr lang="en-US" sz="1600" dirty="0" smtClean="0"/>
              <a:t>•	SPELD-SA Teaching a Child to Read and Write (e3-Learning USA)</a:t>
            </a:r>
            <a:endParaRPr lang="en-IN" sz="1600" dirty="0" smtClean="0"/>
          </a:p>
          <a:p>
            <a:pPr>
              <a:buNone/>
            </a:pPr>
            <a:r>
              <a:rPr lang="en-US" sz="1600" dirty="0" smtClean="0"/>
              <a:t>•	Making Your Case – on how to communicate with Public Officials, Council on DD, USA</a:t>
            </a:r>
            <a:endParaRPr lang="en-IN" sz="1600" dirty="0" smtClean="0"/>
          </a:p>
          <a:p>
            <a:pPr>
              <a:buNone/>
            </a:pPr>
            <a:r>
              <a:rPr lang="en-US" sz="1600" dirty="0" smtClean="0"/>
              <a:t>•	Professional Certificate in Sexuality Education for Persons with Developmental Disabilities</a:t>
            </a:r>
            <a:endParaRPr lang="en-IN" sz="1600" dirty="0" smtClean="0"/>
          </a:p>
          <a:p>
            <a:pPr>
              <a:buNone/>
            </a:pPr>
            <a:r>
              <a:rPr lang="en-US" sz="1600" dirty="0" smtClean="0"/>
              <a:t>•	Diploma in Mass Communication &amp; Journalism, IUMCJ</a:t>
            </a:r>
            <a:endParaRPr lang="en-IN" sz="1600" dirty="0" smtClean="0"/>
          </a:p>
          <a:p>
            <a:pPr>
              <a:buNone/>
            </a:pPr>
            <a:r>
              <a:rPr lang="en-US" sz="1600" dirty="0" smtClean="0"/>
              <a:t>•	Certificate in Office, Administration and Management</a:t>
            </a:r>
            <a:endParaRPr lang="en-IN" sz="1600" dirty="0" smtClean="0"/>
          </a:p>
        </p:txBody>
      </p:sp>
      <p:pic>
        <p:nvPicPr>
          <p:cNvPr id="2050" name="Picture 2" descr="D:\CRE_RCI\Pics\Alok.gif"/>
          <p:cNvPicPr>
            <a:picLocks noChangeAspect="1" noChangeArrowheads="1"/>
          </p:cNvPicPr>
          <p:nvPr/>
        </p:nvPicPr>
        <p:blipFill>
          <a:blip r:embed="rId2" cstate="print"/>
          <a:srcRect/>
          <a:stretch>
            <a:fillRect/>
          </a:stretch>
        </p:blipFill>
        <p:spPr bwMode="auto">
          <a:xfrm>
            <a:off x="7257980" y="0"/>
            <a:ext cx="1886020" cy="2219325"/>
          </a:xfrm>
          <a:prstGeom prst="rect">
            <a:avLst/>
          </a:prstGeom>
          <a:noFill/>
        </p:spPr>
      </p:pic>
      <p:sp>
        <p:nvSpPr>
          <p:cNvPr id="4" name="Title 1"/>
          <p:cNvSpPr>
            <a:spLocks noGrp="1"/>
          </p:cNvSpPr>
          <p:nvPr>
            <p:ph type="title"/>
          </p:nvPr>
        </p:nvSpPr>
        <p:spPr>
          <a:xfrm>
            <a:off x="457200" y="274638"/>
            <a:ext cx="8229600" cy="1143000"/>
          </a:xfrm>
        </p:spPr>
        <p:txBody>
          <a:bodyPr/>
          <a:lstStyle/>
          <a:p>
            <a:r>
              <a:rPr lang="en-IN" dirty="0" smtClean="0"/>
              <a:t>Thank You</a:t>
            </a:r>
            <a:endParaRPr lang="en-IN" dirty="0"/>
          </a:p>
        </p:txBody>
      </p:sp>
      <p:sp>
        <p:nvSpPr>
          <p:cNvPr id="5" name="Slide Number Placeholder 4"/>
          <p:cNvSpPr>
            <a:spLocks noGrp="1"/>
          </p:cNvSpPr>
          <p:nvPr>
            <p:ph type="sldNum" sz="quarter" idx="12"/>
          </p:nvPr>
        </p:nvSpPr>
        <p:spPr/>
        <p:txBody>
          <a:bodyPr/>
          <a:lstStyle/>
          <a:p>
            <a:fld id="{312F7207-51C6-47AE-BB3E-BEFE9E9D8A5E}" type="slidenum">
              <a:rPr lang="en-IN" smtClean="0"/>
              <a:pPr/>
              <a:t>32</a:t>
            </a:fld>
            <a:endParaRPr lang="en-IN"/>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cover.jpg"/>
          <p:cNvPicPr>
            <a:picLocks noGrp="1" noChangeAspect="1"/>
          </p:cNvPicPr>
          <p:nvPr>
            <p:ph idx="1"/>
          </p:nvPr>
        </p:nvPicPr>
        <p:blipFill>
          <a:blip r:embed="rId2" cstate="print"/>
          <a:srcRect l="6605" t="12780" r="5175" b="13116"/>
          <a:stretch>
            <a:fillRect/>
          </a:stretch>
        </p:blipFill>
        <p:spPr>
          <a:xfrm>
            <a:off x="0" y="2537520"/>
            <a:ext cx="9144000" cy="4320480"/>
          </a:xfrm>
        </p:spPr>
      </p:pic>
      <p:sp>
        <p:nvSpPr>
          <p:cNvPr id="5" name="TextBox 4"/>
          <p:cNvSpPr txBox="1"/>
          <p:nvPr/>
        </p:nvSpPr>
        <p:spPr>
          <a:xfrm>
            <a:off x="2987824" y="4049362"/>
            <a:ext cx="340158" cy="461665"/>
          </a:xfrm>
          <a:prstGeom prst="rect">
            <a:avLst/>
          </a:prstGeom>
          <a:noFill/>
        </p:spPr>
        <p:txBody>
          <a:bodyPr wrap="none" rtlCol="0">
            <a:spAutoFit/>
          </a:bodyPr>
          <a:lstStyle/>
          <a:p>
            <a:r>
              <a:rPr lang="en-US" sz="2400" b="1" dirty="0" smtClean="0"/>
              <a:t>1</a:t>
            </a:r>
            <a:endParaRPr lang="en-IN" sz="2400" b="1" dirty="0"/>
          </a:p>
        </p:txBody>
      </p:sp>
      <p:pic>
        <p:nvPicPr>
          <p:cNvPr id="5122" name="Picture 2" descr="E:\Pics_August2015\film\opendoors openminds.png"/>
          <p:cNvPicPr>
            <a:picLocks noChangeAspect="1" noChangeArrowheads="1"/>
          </p:cNvPicPr>
          <p:nvPr/>
        </p:nvPicPr>
        <p:blipFill>
          <a:blip r:embed="rId3" cstate="print"/>
          <a:srcRect/>
          <a:stretch>
            <a:fillRect/>
          </a:stretch>
        </p:blipFill>
        <p:spPr bwMode="auto">
          <a:xfrm>
            <a:off x="2411760" y="620688"/>
            <a:ext cx="3775686" cy="1296144"/>
          </a:xfrm>
          <a:prstGeom prst="rect">
            <a:avLst/>
          </a:prstGeom>
          <a:noFill/>
        </p:spPr>
      </p:pic>
      <p:sp>
        <p:nvSpPr>
          <p:cNvPr id="6" name="Slide Number Placeholder 5"/>
          <p:cNvSpPr>
            <a:spLocks noGrp="1"/>
          </p:cNvSpPr>
          <p:nvPr>
            <p:ph type="sldNum" sz="quarter" idx="12"/>
          </p:nvPr>
        </p:nvSpPr>
        <p:spPr/>
        <p:txBody>
          <a:bodyPr/>
          <a:lstStyle/>
          <a:p>
            <a:fld id="{C271CBDE-6B24-4E7A-A205-01FDB09F11B8}" type="slidenum">
              <a:rPr lang="en-IN" smtClean="0"/>
              <a:pPr/>
              <a:t>33</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r>
              <a:rPr lang="en-IN" dirty="0" err="1"/>
              <a:t>Locomotor</a:t>
            </a:r>
            <a:r>
              <a:rPr lang="en-IN" dirty="0"/>
              <a:t> </a:t>
            </a:r>
            <a:r>
              <a:rPr lang="en-IN" dirty="0" smtClean="0"/>
              <a:t>disability</a:t>
            </a:r>
            <a:endParaRPr lang="en-IN" dirty="0"/>
          </a:p>
        </p:txBody>
      </p:sp>
      <p:pic>
        <p:nvPicPr>
          <p:cNvPr id="4" name="Content Placeholder 3" descr="KIDS ANGEL.png"/>
          <p:cNvPicPr>
            <a:picLocks noGrp="1" noChangeAspect="1"/>
          </p:cNvPicPr>
          <p:nvPr>
            <p:ph idx="1"/>
          </p:nvPr>
        </p:nvPicPr>
        <p:blipFill>
          <a:blip r:embed="rId2" cstate="print"/>
          <a:stretch>
            <a:fillRect/>
          </a:stretch>
        </p:blipFill>
        <p:spPr>
          <a:xfrm>
            <a:off x="840488" y="1600200"/>
            <a:ext cx="7463023" cy="4525963"/>
          </a:xfrm>
        </p:spPr>
      </p:pic>
      <p:sp>
        <p:nvSpPr>
          <p:cNvPr id="5" name="Slide Number Placeholder 4"/>
          <p:cNvSpPr>
            <a:spLocks noGrp="1"/>
          </p:cNvSpPr>
          <p:nvPr>
            <p:ph type="sldNum" sz="quarter" idx="12"/>
          </p:nvPr>
        </p:nvSpPr>
        <p:spPr/>
        <p:txBody>
          <a:bodyPr/>
          <a:lstStyle/>
          <a:p>
            <a:fld id="{C271CBDE-6B24-4E7A-A205-01FDB09F11B8}" type="slidenum">
              <a:rPr lang="en-IN" smtClean="0"/>
              <a:pPr/>
              <a:t>4</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Muscular Dystrophy</a:t>
            </a:r>
            <a:endParaRPr lang="en-IN" dirty="0"/>
          </a:p>
        </p:txBody>
      </p:sp>
      <p:pic>
        <p:nvPicPr>
          <p:cNvPr id="5" name="Content Placeholder 4" descr="md.gif"/>
          <p:cNvPicPr>
            <a:picLocks noGrp="1" noChangeAspect="1"/>
          </p:cNvPicPr>
          <p:nvPr>
            <p:ph idx="1"/>
          </p:nvPr>
        </p:nvPicPr>
        <p:blipFill>
          <a:blip r:embed="rId2" cstate="print"/>
          <a:stretch>
            <a:fillRect/>
          </a:stretch>
        </p:blipFill>
        <p:spPr>
          <a:xfrm>
            <a:off x="539552" y="1412776"/>
            <a:ext cx="4625340" cy="3375660"/>
          </a:xfrm>
        </p:spPr>
      </p:pic>
      <p:pic>
        <p:nvPicPr>
          <p:cNvPr id="6" name="Picture 5" descr="mdq.jpg"/>
          <p:cNvPicPr>
            <a:picLocks noChangeAspect="1"/>
          </p:cNvPicPr>
          <p:nvPr/>
        </p:nvPicPr>
        <p:blipFill>
          <a:blip r:embed="rId3" cstate="print"/>
          <a:stretch>
            <a:fillRect/>
          </a:stretch>
        </p:blipFill>
        <p:spPr>
          <a:xfrm>
            <a:off x="5364088" y="2276872"/>
            <a:ext cx="3312368" cy="1656184"/>
          </a:xfrm>
          <a:prstGeom prst="rect">
            <a:avLst/>
          </a:prstGeom>
        </p:spPr>
      </p:pic>
      <p:sp>
        <p:nvSpPr>
          <p:cNvPr id="7" name="Slide Number Placeholder 6"/>
          <p:cNvSpPr>
            <a:spLocks noGrp="1"/>
          </p:cNvSpPr>
          <p:nvPr>
            <p:ph type="sldNum" sz="quarter" idx="12"/>
          </p:nvPr>
        </p:nvSpPr>
        <p:spPr/>
        <p:txBody>
          <a:bodyPr/>
          <a:lstStyle/>
          <a:p>
            <a:fld id="{C271CBDE-6B24-4E7A-A205-01FDB09F11B8}" type="slidenum">
              <a:rPr lang="en-IN" smtClean="0"/>
              <a:pPr/>
              <a:t>5</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Leprosy cured</a:t>
            </a:r>
            <a:endParaRPr lang="en-IN" dirty="0"/>
          </a:p>
        </p:txBody>
      </p:sp>
      <p:pic>
        <p:nvPicPr>
          <p:cNvPr id="4" name="Content Placeholder 3" descr="leprosy.jpg"/>
          <p:cNvPicPr>
            <a:picLocks noGrp="1" noChangeAspect="1"/>
          </p:cNvPicPr>
          <p:nvPr>
            <p:ph idx="1"/>
          </p:nvPr>
        </p:nvPicPr>
        <p:blipFill>
          <a:blip r:embed="rId2" cstate="print"/>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C271CBDE-6B24-4E7A-A205-01FDB09F11B8}" type="slidenum">
              <a:rPr lang="en-IN" smtClean="0"/>
              <a:pPr/>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Dwarfism</a:t>
            </a:r>
            <a:endParaRPr lang="en-IN" dirty="0"/>
          </a:p>
        </p:txBody>
      </p:sp>
      <p:pic>
        <p:nvPicPr>
          <p:cNvPr id="4" name="Content Placeholder 3" descr="Dwarfism.jpg"/>
          <p:cNvPicPr>
            <a:picLocks noGrp="1" noChangeAspect="1"/>
          </p:cNvPicPr>
          <p:nvPr>
            <p:ph idx="1"/>
          </p:nvPr>
        </p:nvPicPr>
        <p:blipFill>
          <a:blip r:embed="rId2" cstate="print"/>
          <a:srcRect l="2182" t="4364" r="2909" b="8364"/>
          <a:stretch>
            <a:fillRect/>
          </a:stretch>
        </p:blipFill>
        <p:spPr>
          <a:xfrm>
            <a:off x="1115616" y="1268760"/>
            <a:ext cx="6840760" cy="4717766"/>
          </a:xfrm>
        </p:spPr>
      </p:pic>
      <p:sp>
        <p:nvSpPr>
          <p:cNvPr id="5" name="Slide Number Placeholder 4"/>
          <p:cNvSpPr>
            <a:spLocks noGrp="1"/>
          </p:cNvSpPr>
          <p:nvPr>
            <p:ph type="sldNum" sz="quarter" idx="12"/>
          </p:nvPr>
        </p:nvSpPr>
        <p:spPr/>
        <p:txBody>
          <a:bodyPr/>
          <a:lstStyle/>
          <a:p>
            <a:fld id="{C271CBDE-6B24-4E7A-A205-01FDB09F11B8}"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Cerebral </a:t>
            </a:r>
            <a:r>
              <a:rPr lang="en-IN" dirty="0" smtClean="0"/>
              <a:t>Palsy</a:t>
            </a:r>
            <a:endParaRPr lang="en-IN" dirty="0"/>
          </a:p>
        </p:txBody>
      </p:sp>
      <p:pic>
        <p:nvPicPr>
          <p:cNvPr id="4" name="Content Placeholder 3" descr="Classification_CP.JPG"/>
          <p:cNvPicPr>
            <a:picLocks noGrp="1" noChangeAspect="1"/>
          </p:cNvPicPr>
          <p:nvPr>
            <p:ph idx="1"/>
          </p:nvPr>
        </p:nvPicPr>
        <p:blipFill>
          <a:blip r:embed="rId2" cstate="print"/>
          <a:srcRect b="14551"/>
          <a:stretch>
            <a:fillRect/>
          </a:stretch>
        </p:blipFill>
        <p:spPr>
          <a:xfrm>
            <a:off x="1763688" y="1263407"/>
            <a:ext cx="5832648" cy="4613865"/>
          </a:xfrm>
        </p:spPr>
      </p:pic>
      <p:sp>
        <p:nvSpPr>
          <p:cNvPr id="5" name="Slide Number Placeholder 4"/>
          <p:cNvSpPr>
            <a:spLocks noGrp="1"/>
          </p:cNvSpPr>
          <p:nvPr>
            <p:ph type="sldNum" sz="quarter" idx="12"/>
          </p:nvPr>
        </p:nvSpPr>
        <p:spPr/>
        <p:txBody>
          <a:bodyPr/>
          <a:lstStyle/>
          <a:p>
            <a:fld id="{C271CBDE-6B24-4E7A-A205-01FDB09F11B8}"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t>Acid attack </a:t>
            </a:r>
            <a:r>
              <a:rPr lang="en-IN" dirty="0" smtClean="0"/>
              <a:t>Victim</a:t>
            </a:r>
            <a:endParaRPr lang="en-IN" dirty="0"/>
          </a:p>
        </p:txBody>
      </p:sp>
      <p:pic>
        <p:nvPicPr>
          <p:cNvPr id="4" name="Content Placeholder 3" descr="main5.jpg"/>
          <p:cNvPicPr>
            <a:picLocks noGrp="1" noChangeAspect="1"/>
          </p:cNvPicPr>
          <p:nvPr>
            <p:ph idx="1"/>
          </p:nvPr>
        </p:nvPicPr>
        <p:blipFill>
          <a:blip r:embed="rId2" cstate="print"/>
          <a:stretch>
            <a:fillRect/>
          </a:stretch>
        </p:blipFill>
        <p:spPr>
          <a:xfrm>
            <a:off x="611560" y="1556792"/>
            <a:ext cx="8026060" cy="4464496"/>
          </a:xfrm>
        </p:spPr>
      </p:pic>
      <p:sp>
        <p:nvSpPr>
          <p:cNvPr id="5" name="Slide Number Placeholder 4"/>
          <p:cNvSpPr>
            <a:spLocks noGrp="1"/>
          </p:cNvSpPr>
          <p:nvPr>
            <p:ph type="sldNum" sz="quarter" idx="12"/>
          </p:nvPr>
        </p:nvSpPr>
        <p:spPr/>
        <p:txBody>
          <a:bodyPr/>
          <a:lstStyle/>
          <a:p>
            <a:fld id="{C271CBDE-6B24-4E7A-A205-01FDB09F11B8}" type="slidenum">
              <a:rPr lang="en-IN" smtClean="0"/>
              <a:pPr/>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574</Words>
  <Application>Microsoft Office PowerPoint</Application>
  <PresentationFormat>On-screen Show (4:3)</PresentationFormat>
  <Paragraphs>206</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Disabilities under RPD Bill 2016 and its understanding </vt:lpstr>
      <vt:lpstr>Agenda</vt:lpstr>
      <vt:lpstr>List of 21 disabilities under RPD Bill</vt:lpstr>
      <vt:lpstr>Locomotor disability</vt:lpstr>
      <vt:lpstr>Muscular Dystrophy</vt:lpstr>
      <vt:lpstr>Leprosy cured</vt:lpstr>
      <vt:lpstr>Dwarfism</vt:lpstr>
      <vt:lpstr>Cerebral Palsy</vt:lpstr>
      <vt:lpstr>Acid attack Victim</vt:lpstr>
      <vt:lpstr>Low vision Blindness</vt:lpstr>
      <vt:lpstr>Deaf Hard of Hearing</vt:lpstr>
      <vt:lpstr>Speech and Language disability</vt:lpstr>
      <vt:lpstr>Intellectual Disability</vt:lpstr>
      <vt:lpstr>Specific Learning Disability</vt:lpstr>
      <vt:lpstr>Autism Spectrum Disorder</vt:lpstr>
      <vt:lpstr>Mental illness</vt:lpstr>
      <vt:lpstr>Chronic Neurological Conditions</vt:lpstr>
      <vt:lpstr>Multiple sclerosis</vt:lpstr>
      <vt:lpstr>Parkinson’s disease</vt:lpstr>
      <vt:lpstr>Slide 20</vt:lpstr>
      <vt:lpstr>Slide 21</vt:lpstr>
      <vt:lpstr>Sickle  Cell disease</vt:lpstr>
      <vt:lpstr>Why do we understand Disability?</vt:lpstr>
      <vt:lpstr>Why do we understand Disability?</vt:lpstr>
      <vt:lpstr>Group Activity 60m</vt:lpstr>
      <vt:lpstr>Blind Instructions</vt:lpstr>
      <vt:lpstr>Imagination </vt:lpstr>
      <vt:lpstr>Sound Walk</vt:lpstr>
      <vt:lpstr>Conclusion </vt:lpstr>
      <vt:lpstr>Conclusion </vt:lpstr>
      <vt:lpstr>The person-centered planning approach, making choices and exploring career interests are to be supported and encouraged</vt:lpstr>
      <vt:lpstr>Thank You</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MANOVIKAS</cp:lastModifiedBy>
  <cp:revision>25</cp:revision>
  <dcterms:created xsi:type="dcterms:W3CDTF">2017-11-09T11:02:47Z</dcterms:created>
  <dcterms:modified xsi:type="dcterms:W3CDTF">2018-03-18T06:50:51Z</dcterms:modified>
</cp:coreProperties>
</file>